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305" r:id="rId3"/>
    <p:sldId id="303" r:id="rId4"/>
    <p:sldId id="290" r:id="rId5"/>
    <p:sldId id="307" r:id="rId6"/>
    <p:sldId id="308" r:id="rId7"/>
    <p:sldId id="300" r:id="rId8"/>
    <p:sldId id="301" r:id="rId9"/>
  </p:sldIdLst>
  <p:sldSz cx="9144000" cy="6858000" type="screen4x3"/>
  <p:notesSz cx="6797675" cy="9928225"/>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EDF2F9"/>
    <a:srgbClr val="17375E"/>
    <a:srgbClr val="000000"/>
    <a:srgbClr val="FFC9C9"/>
    <a:srgbClr val="E6E6E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1891" autoAdjust="0"/>
    <p:restoredTop sz="94660"/>
  </p:normalViewPr>
  <p:slideViewPr>
    <p:cSldViewPr>
      <p:cViewPr>
        <p:scale>
          <a:sx n="100" d="100"/>
          <a:sy n="100" d="100"/>
        </p:scale>
        <p:origin x="-666" y="486"/>
      </p:cViewPr>
      <p:guideLst>
        <p:guide orient="horz" pos="2160"/>
        <p:guide pos="2880"/>
      </p:guideLst>
    </p:cSldViewPr>
  </p:slideViewPr>
  <p:notesTextViewPr>
    <p:cViewPr>
      <p:scale>
        <a:sx n="1" d="1"/>
        <a:sy n="1" d="1"/>
      </p:scale>
      <p:origin x="0" y="0"/>
    </p:cViewPr>
  </p:notesTextViewPr>
  <p:sorterViewPr>
    <p:cViewPr>
      <p:scale>
        <a:sx n="100" d="100"/>
        <a:sy n="100" d="100"/>
      </p:scale>
      <p:origin x="0" y="84"/>
    </p:cViewPr>
  </p:sorterViewPr>
  <p:notesViewPr>
    <p:cSldViewPr>
      <p:cViewPr varScale="1">
        <p:scale>
          <a:sx n="64" d="100"/>
          <a:sy n="64" d="100"/>
        </p:scale>
        <p:origin x="-3426" y="-108"/>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5936"/>
          </a:xfrm>
          <a:prstGeom prst="rect">
            <a:avLst/>
          </a:prstGeom>
        </p:spPr>
        <p:txBody>
          <a:bodyPr vert="horz" lIns="92139" tIns="46070" rIns="92139" bIns="46070" rtlCol="0"/>
          <a:lstStyle>
            <a:lvl1pPr algn="l" fontAlgn="auto">
              <a:spcBef>
                <a:spcPts val="0"/>
              </a:spcBef>
              <a:spcAft>
                <a:spcPts val="0"/>
              </a:spcAft>
              <a:defRPr sz="1200">
                <a:latin typeface="+mn-lt"/>
              </a:defRPr>
            </a:lvl1pPr>
          </a:lstStyle>
          <a:p>
            <a:pPr>
              <a:defRPr/>
            </a:pPr>
            <a:endParaRPr lang="ru-RU"/>
          </a:p>
        </p:txBody>
      </p:sp>
      <p:sp>
        <p:nvSpPr>
          <p:cNvPr id="3" name="Дата 2"/>
          <p:cNvSpPr>
            <a:spLocks noGrp="1"/>
          </p:cNvSpPr>
          <p:nvPr>
            <p:ph type="dt" sz="quarter" idx="1"/>
          </p:nvPr>
        </p:nvSpPr>
        <p:spPr>
          <a:xfrm>
            <a:off x="3850443" y="0"/>
            <a:ext cx="2945659" cy="495936"/>
          </a:xfrm>
          <a:prstGeom prst="rect">
            <a:avLst/>
          </a:prstGeom>
        </p:spPr>
        <p:txBody>
          <a:bodyPr vert="horz" lIns="92139" tIns="46070" rIns="92139" bIns="46070" rtlCol="0"/>
          <a:lstStyle>
            <a:lvl1pPr algn="r" fontAlgn="auto">
              <a:spcBef>
                <a:spcPts val="0"/>
              </a:spcBef>
              <a:spcAft>
                <a:spcPts val="0"/>
              </a:spcAft>
              <a:defRPr sz="1200">
                <a:latin typeface="+mn-lt"/>
              </a:defRPr>
            </a:lvl1pPr>
          </a:lstStyle>
          <a:p>
            <a:pPr>
              <a:defRPr/>
            </a:pPr>
            <a:fld id="{1BF027F5-CE7D-4394-AE92-13182C99574B}" type="datetimeFigureOut">
              <a:rPr lang="ru-RU"/>
              <a:pPr>
                <a:defRPr/>
              </a:pPr>
              <a:t>03.03.2014</a:t>
            </a:fld>
            <a:endParaRPr lang="ru-RU"/>
          </a:p>
        </p:txBody>
      </p:sp>
      <p:sp>
        <p:nvSpPr>
          <p:cNvPr id="4" name="Нижний колонтитул 3"/>
          <p:cNvSpPr>
            <a:spLocks noGrp="1"/>
          </p:cNvSpPr>
          <p:nvPr>
            <p:ph type="ftr" sz="quarter" idx="2"/>
          </p:nvPr>
        </p:nvSpPr>
        <p:spPr>
          <a:xfrm>
            <a:off x="0" y="9430705"/>
            <a:ext cx="2945659" cy="495936"/>
          </a:xfrm>
          <a:prstGeom prst="rect">
            <a:avLst/>
          </a:prstGeom>
        </p:spPr>
        <p:txBody>
          <a:bodyPr vert="horz" lIns="92139" tIns="46070" rIns="92139" bIns="46070" rtlCol="0" anchor="b"/>
          <a:lstStyle>
            <a:lvl1pPr algn="l" fontAlgn="auto">
              <a:spcBef>
                <a:spcPts val="0"/>
              </a:spcBef>
              <a:spcAft>
                <a:spcPts val="0"/>
              </a:spcAft>
              <a:defRPr sz="1200">
                <a:latin typeface="+mn-lt"/>
              </a:defRPr>
            </a:lvl1pPr>
          </a:lstStyle>
          <a:p>
            <a:pPr>
              <a:defRPr/>
            </a:pPr>
            <a:endParaRPr lang="ru-RU"/>
          </a:p>
        </p:txBody>
      </p:sp>
      <p:sp>
        <p:nvSpPr>
          <p:cNvPr id="5" name="Номер слайда 4"/>
          <p:cNvSpPr>
            <a:spLocks noGrp="1"/>
          </p:cNvSpPr>
          <p:nvPr>
            <p:ph type="sldNum" sz="quarter" idx="3"/>
          </p:nvPr>
        </p:nvSpPr>
        <p:spPr>
          <a:xfrm>
            <a:off x="3850443" y="9430705"/>
            <a:ext cx="2945659" cy="495936"/>
          </a:xfrm>
          <a:prstGeom prst="rect">
            <a:avLst/>
          </a:prstGeom>
        </p:spPr>
        <p:txBody>
          <a:bodyPr vert="horz" lIns="92139" tIns="46070" rIns="92139" bIns="46070" rtlCol="0" anchor="b"/>
          <a:lstStyle>
            <a:lvl1pPr algn="r" fontAlgn="auto">
              <a:spcBef>
                <a:spcPts val="0"/>
              </a:spcBef>
              <a:spcAft>
                <a:spcPts val="0"/>
              </a:spcAft>
              <a:defRPr sz="1200">
                <a:latin typeface="+mn-lt"/>
              </a:defRPr>
            </a:lvl1pPr>
          </a:lstStyle>
          <a:p>
            <a:pPr>
              <a:defRPr/>
            </a:pPr>
            <a:fld id="{E2B4520E-185A-4718-A009-94FA0DA567AB}" type="slidenum">
              <a:rPr lang="ru-RU"/>
              <a:pPr>
                <a:defRPr/>
              </a:pPr>
              <a:t>‹#›</a:t>
            </a:fld>
            <a:endParaRPr lang="ru-RU"/>
          </a:p>
        </p:txBody>
      </p:sp>
    </p:spTree>
    <p:extLst>
      <p:ext uri="{BB962C8B-B14F-4D97-AF65-F5344CB8AC3E}">
        <p14:creationId xmlns:p14="http://schemas.microsoft.com/office/powerpoint/2010/main" xmlns="" val="2478151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5936"/>
          </a:xfrm>
          <a:prstGeom prst="rect">
            <a:avLst/>
          </a:prstGeom>
        </p:spPr>
        <p:txBody>
          <a:bodyPr vert="horz" lIns="91001" tIns="45501" rIns="91001" bIns="45501" rtlCol="0"/>
          <a:lstStyle>
            <a:lvl1pPr algn="l" fontAlgn="auto">
              <a:spcBef>
                <a:spcPts val="0"/>
              </a:spcBef>
              <a:spcAft>
                <a:spcPts val="0"/>
              </a:spcAft>
              <a:defRPr sz="1200">
                <a:latin typeface="+mn-lt"/>
              </a:defRPr>
            </a:lvl1pPr>
          </a:lstStyle>
          <a:p>
            <a:pPr>
              <a:defRPr/>
            </a:pPr>
            <a:endParaRPr lang="ru-RU"/>
          </a:p>
        </p:txBody>
      </p:sp>
      <p:sp>
        <p:nvSpPr>
          <p:cNvPr id="3" name="Дата 2"/>
          <p:cNvSpPr>
            <a:spLocks noGrp="1"/>
          </p:cNvSpPr>
          <p:nvPr>
            <p:ph type="dt" idx="1"/>
          </p:nvPr>
        </p:nvSpPr>
        <p:spPr>
          <a:xfrm>
            <a:off x="3850443" y="0"/>
            <a:ext cx="2945659" cy="495936"/>
          </a:xfrm>
          <a:prstGeom prst="rect">
            <a:avLst/>
          </a:prstGeom>
        </p:spPr>
        <p:txBody>
          <a:bodyPr vert="horz" lIns="91001" tIns="45501" rIns="91001" bIns="45501" rtlCol="0"/>
          <a:lstStyle>
            <a:lvl1pPr algn="r" fontAlgn="auto">
              <a:spcBef>
                <a:spcPts val="0"/>
              </a:spcBef>
              <a:spcAft>
                <a:spcPts val="0"/>
              </a:spcAft>
              <a:defRPr sz="1200">
                <a:latin typeface="+mn-lt"/>
              </a:defRPr>
            </a:lvl1pPr>
          </a:lstStyle>
          <a:p>
            <a:pPr>
              <a:defRPr/>
            </a:pPr>
            <a:fld id="{19BF60C3-1134-456E-A20C-11FF3CA81917}" type="datetimeFigureOut">
              <a:rPr lang="ru-RU"/>
              <a:pPr>
                <a:defRPr/>
              </a:pPr>
              <a:t>03.03.2014</a:t>
            </a:fld>
            <a:endParaRPr lang="ru-RU"/>
          </a:p>
        </p:txBody>
      </p:sp>
      <p:sp>
        <p:nvSpPr>
          <p:cNvPr id="4" name="Образ слайда 3"/>
          <p:cNvSpPr>
            <a:spLocks noGrp="1" noRot="1" noChangeAspect="1"/>
          </p:cNvSpPr>
          <p:nvPr>
            <p:ph type="sldImg" idx="2"/>
          </p:nvPr>
        </p:nvSpPr>
        <p:spPr>
          <a:xfrm>
            <a:off x="915988" y="744538"/>
            <a:ext cx="4965700" cy="3724275"/>
          </a:xfrm>
          <a:prstGeom prst="rect">
            <a:avLst/>
          </a:prstGeom>
          <a:noFill/>
          <a:ln w="12700">
            <a:solidFill>
              <a:prstClr val="black"/>
            </a:solidFill>
          </a:ln>
        </p:spPr>
        <p:txBody>
          <a:bodyPr vert="horz" lIns="91001" tIns="45501" rIns="91001" bIns="45501" rtlCol="0" anchor="ctr"/>
          <a:lstStyle/>
          <a:p>
            <a:pPr lvl="0"/>
            <a:endParaRPr lang="ru-RU" noProof="0"/>
          </a:p>
        </p:txBody>
      </p:sp>
      <p:sp>
        <p:nvSpPr>
          <p:cNvPr id="5" name="Заметки 4"/>
          <p:cNvSpPr>
            <a:spLocks noGrp="1"/>
          </p:cNvSpPr>
          <p:nvPr>
            <p:ph type="body" sz="quarter" idx="3"/>
          </p:nvPr>
        </p:nvSpPr>
        <p:spPr>
          <a:xfrm>
            <a:off x="679768" y="4715352"/>
            <a:ext cx="5438140" cy="4468177"/>
          </a:xfrm>
          <a:prstGeom prst="rect">
            <a:avLst/>
          </a:prstGeom>
        </p:spPr>
        <p:txBody>
          <a:bodyPr vert="horz" lIns="91001" tIns="45501" rIns="91001" bIns="45501" rtlCol="0"/>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9430705"/>
            <a:ext cx="2945659" cy="495936"/>
          </a:xfrm>
          <a:prstGeom prst="rect">
            <a:avLst/>
          </a:prstGeom>
        </p:spPr>
        <p:txBody>
          <a:bodyPr vert="horz" lIns="91001" tIns="45501" rIns="91001" bIns="45501" rtlCol="0" anchor="b"/>
          <a:lstStyle>
            <a:lvl1pPr algn="l" fontAlgn="auto">
              <a:spcBef>
                <a:spcPts val="0"/>
              </a:spcBef>
              <a:spcAft>
                <a:spcPts val="0"/>
              </a:spcAft>
              <a:defRPr sz="1200">
                <a:latin typeface="+mn-lt"/>
              </a:defRPr>
            </a:lvl1pPr>
          </a:lstStyle>
          <a:p>
            <a:pPr>
              <a:defRPr/>
            </a:pPr>
            <a:endParaRPr lang="ru-RU"/>
          </a:p>
        </p:txBody>
      </p:sp>
      <p:sp>
        <p:nvSpPr>
          <p:cNvPr id="7" name="Номер слайда 6"/>
          <p:cNvSpPr>
            <a:spLocks noGrp="1"/>
          </p:cNvSpPr>
          <p:nvPr>
            <p:ph type="sldNum" sz="quarter" idx="5"/>
          </p:nvPr>
        </p:nvSpPr>
        <p:spPr>
          <a:xfrm>
            <a:off x="3850443" y="9430705"/>
            <a:ext cx="2945659" cy="495936"/>
          </a:xfrm>
          <a:prstGeom prst="rect">
            <a:avLst/>
          </a:prstGeom>
        </p:spPr>
        <p:txBody>
          <a:bodyPr vert="horz" lIns="91001" tIns="45501" rIns="91001" bIns="45501" rtlCol="0" anchor="b"/>
          <a:lstStyle>
            <a:lvl1pPr algn="r" fontAlgn="auto">
              <a:spcBef>
                <a:spcPts val="0"/>
              </a:spcBef>
              <a:spcAft>
                <a:spcPts val="0"/>
              </a:spcAft>
              <a:defRPr sz="1200">
                <a:latin typeface="+mn-lt"/>
              </a:defRPr>
            </a:lvl1pPr>
          </a:lstStyle>
          <a:p>
            <a:pPr>
              <a:defRPr/>
            </a:pPr>
            <a:fld id="{496AF5D4-4645-4512-98E4-5694AE681DBF}" type="slidenum">
              <a:rPr lang="ru-RU"/>
              <a:pPr>
                <a:defRPr/>
              </a:pPr>
              <a:t>‹#›</a:t>
            </a:fld>
            <a:endParaRPr lang="ru-RU"/>
          </a:p>
        </p:txBody>
      </p:sp>
    </p:spTree>
    <p:extLst>
      <p:ext uri="{BB962C8B-B14F-4D97-AF65-F5344CB8AC3E}">
        <p14:creationId xmlns:p14="http://schemas.microsoft.com/office/powerpoint/2010/main" xmlns="" val="5849441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ый слайд">
    <p:spTree>
      <p:nvGrpSpPr>
        <p:cNvPr id="1" name=""/>
        <p:cNvGrpSpPr/>
        <p:nvPr/>
      </p:nvGrpSpPr>
      <p:grpSpPr>
        <a:xfrm>
          <a:off x="0" y="0"/>
          <a:ext cx="0" cy="0"/>
          <a:chOff x="0" y="0"/>
          <a:chExt cx="0" cy="0"/>
        </a:xfrm>
      </p:grpSpPr>
      <p:pic>
        <p:nvPicPr>
          <p:cNvPr id="2" name="Picture 3" descr="C:\Users\matveev-sy\AppData\Local\Microsoft\Windows\Temporary Internet Files\Content.Outlook\QVC3S5KC\minobr_prezentation_template_1.jpg"/>
          <p:cNvPicPr>
            <a:picLocks noChangeAspect="1" noChangeArrowheads="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1BA94308-6FF8-42F4-A87A-FAFA87B22739}" type="datetimeFigureOut">
              <a:rPr lang="ru-RU"/>
              <a:pPr>
                <a:defRPr/>
              </a:pPr>
              <a:t>03.03.2014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2DDA46A0-6DFA-44E0-8EC7-D54B26821DC6}"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BB61BD1A-92BE-4A81-B2AC-8E6D54654D91}" type="datetimeFigureOut">
              <a:rPr lang="ru-RU"/>
              <a:pPr>
                <a:defRPr/>
              </a:pPr>
              <a:t>03.03.2014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D1ADCA11-6431-4B82-90C7-27268D403B94}"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925950F2-8A28-450A-BA85-6B66B03C3251}" type="datetimeFigureOut">
              <a:rPr lang="ru-RU"/>
              <a:pPr>
                <a:defRPr/>
              </a:pPr>
              <a:t>03.03.2014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39BAF8A6-630F-402E-9E54-1BB4B9015DD6}"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4BE04F03-5810-4B95-9C38-9BC1BCEA889B}" type="datetimeFigureOut">
              <a:rPr lang="ru-RU"/>
              <a:pPr>
                <a:defRPr/>
              </a:pPr>
              <a:t>03.03.2014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1242559E-937A-4594-9531-13CE623FC48F}"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B09789F3-D9D6-4E27-89F9-CAB88C3BC2FE}" type="datetimeFigureOut">
              <a:rPr lang="ru-RU"/>
              <a:pPr>
                <a:defRPr/>
              </a:pPr>
              <a:t>03.03.2014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584290E2-2BDC-4373-B497-01F0D0FEDDB4}"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824E5B86-E008-4D36-A197-2A234B8440B3}" type="datetimeFigureOut">
              <a:rPr lang="ru-RU"/>
              <a:pPr>
                <a:defRPr/>
              </a:pPr>
              <a:t>03.03.2014</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CD7B0E04-AC4B-4094-8441-E91CE81419D8}"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3D7A7079-8864-43E8-8363-9F9A2470196B}" type="datetimeFigureOut">
              <a:rPr lang="ru-RU"/>
              <a:pPr>
                <a:defRPr/>
              </a:pPr>
              <a:t>03.03.2014</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DFB5F3C0-12FB-4E67-829A-32A344FED2C5}"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BBC9ADB8-445A-4054-B071-0A87FA0FD993}" type="datetimeFigureOut">
              <a:rPr lang="ru-RU"/>
              <a:pPr>
                <a:defRPr/>
              </a:pPr>
              <a:t>03.03.2014</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58BB9543-E8C9-44C1-A688-F3C2F08007C9}"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D05B19B9-B0FF-4CD6-B42B-8F182F9136DE}" type="datetimeFigureOut">
              <a:rPr lang="ru-RU"/>
              <a:pPr>
                <a:defRPr/>
              </a:pPr>
              <a:t>03.03.2014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D7C188D3-1D3E-47C0-8B03-1288886BA028}"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72B1C9B8-20A1-4E55-9948-4B91FB4C2627}" type="datetimeFigureOut">
              <a:rPr lang="ru-RU"/>
              <a:pPr>
                <a:defRPr/>
              </a:pPr>
              <a:t>03.03.2014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2EB7758F-F59E-461D-BAAF-FE01C9420E93}"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6737B0A3-3146-4C24-A574-48B2B19C8DED}" type="datetimeFigureOut">
              <a:rPr lang="ru-RU"/>
              <a:pPr>
                <a:defRPr/>
              </a:pPr>
              <a:t>03.03.2014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4FD770CE-5DE7-4970-BD45-EED22D8B44CF}"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oleObject" Target="../embeddings/_____Microsoft_Office_Excel_97-20031.xls"/><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oleObject" Target="../embeddings/_____Microsoft_Office_Excel_97-20033.xls"/><Relationship Id="rId4" Type="http://schemas.openxmlformats.org/officeDocument/2006/relationships/oleObject" Target="../embeddings/_____Microsoft_Office_Excel_97-20032.xls"/></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42988" y="1916113"/>
            <a:ext cx="7561262" cy="2041525"/>
          </a:xfrm>
          <a:prstGeom prst="rect">
            <a:avLst/>
          </a:prstGeom>
          <a:effectLst/>
        </p:spPr>
        <p:txBody>
          <a:bodyPr>
            <a:spAutoFit/>
          </a:bodyPr>
          <a:lstStyle/>
          <a:p>
            <a:pPr algn="ctr">
              <a:defRPr/>
            </a:pPr>
            <a:r>
              <a:rPr lang="ru-RU" sz="3200" b="1">
                <a:solidFill>
                  <a:srgbClr val="17375E"/>
                </a:solidFill>
                <a:effectLst>
                  <a:outerShdw blurRad="38100" dist="38100" dir="2700000" algn="tl">
                    <a:srgbClr val="C0C0C0"/>
                  </a:outerShdw>
                </a:effectLst>
              </a:rPr>
              <a:t>State supporting science and technology challenge. </a:t>
            </a:r>
            <a:endParaRPr lang="en-US" sz="3200" b="1">
              <a:solidFill>
                <a:srgbClr val="17375E"/>
              </a:solidFill>
              <a:effectLst>
                <a:outerShdw blurRad="38100" dist="38100" dir="2700000" algn="tl">
                  <a:srgbClr val="C0C0C0"/>
                </a:outerShdw>
              </a:effectLst>
            </a:endParaRPr>
          </a:p>
          <a:p>
            <a:pPr algn="ctr">
              <a:defRPr/>
            </a:pPr>
            <a:r>
              <a:rPr lang="ru-RU" sz="3200" b="1">
                <a:solidFill>
                  <a:srgbClr val="17375E"/>
                </a:solidFill>
                <a:effectLst>
                  <a:outerShdw blurRad="38100" dist="38100" dir="2700000" algn="tl">
                    <a:srgbClr val="C0C0C0"/>
                  </a:outerShdw>
                </a:effectLst>
              </a:rPr>
              <a:t>Measures for modern scientific landscape.</a:t>
            </a:r>
            <a:endParaRPr lang="en-US" sz="3200">
              <a:solidFill>
                <a:srgbClr val="17375E"/>
              </a:solidFill>
            </a:endParaRPr>
          </a:p>
        </p:txBody>
      </p:sp>
      <p:sp>
        <p:nvSpPr>
          <p:cNvPr id="5" name="Прямоугольник 4"/>
          <p:cNvSpPr/>
          <p:nvPr/>
        </p:nvSpPr>
        <p:spPr>
          <a:xfrm>
            <a:off x="4716463" y="4076700"/>
            <a:ext cx="4105275" cy="1190625"/>
          </a:xfrm>
          <a:prstGeom prst="rect">
            <a:avLst/>
          </a:prstGeom>
          <a:effectLst>
            <a:outerShdw blurRad="12700" dist="25400" dir="2400000" algn="tl" rotWithShape="0">
              <a:schemeClr val="bg1">
                <a:lumMod val="50000"/>
                <a:alpha val="20000"/>
              </a:schemeClr>
            </a:outerShdw>
          </a:effectLst>
        </p:spPr>
        <p:txBody>
          <a:bodyPr>
            <a:spAutoFit/>
          </a:bodyPr>
          <a:lstStyle/>
          <a:p>
            <a:pPr algn="r">
              <a:defRPr/>
            </a:pPr>
            <a:endParaRPr lang="ru-RU" sz="2000" b="1">
              <a:solidFill>
                <a:srgbClr val="254061"/>
              </a:solidFill>
              <a:latin typeface="Calibri" pitchFamily="34" charset="0"/>
            </a:endParaRPr>
          </a:p>
          <a:p>
            <a:pPr algn="r">
              <a:defRPr/>
            </a:pPr>
            <a:r>
              <a:rPr lang="en-US" sz="2000" b="1">
                <a:solidFill>
                  <a:srgbClr val="254061"/>
                </a:solidFill>
              </a:rPr>
              <a:t>By Lyudmila Ogorodova</a:t>
            </a:r>
            <a:endParaRPr lang="ru-RU" sz="2000" b="1">
              <a:solidFill>
                <a:srgbClr val="254061"/>
              </a:solidFill>
            </a:endParaRPr>
          </a:p>
          <a:p>
            <a:pPr algn="r">
              <a:defRPr/>
            </a:pPr>
            <a:r>
              <a:rPr lang="en-US" sz="1600" b="1">
                <a:solidFill>
                  <a:srgbClr val="254061"/>
                </a:solidFill>
              </a:rPr>
              <a:t>Deputy Minister, Ministry of Education and Science of the Russian Federation</a:t>
            </a:r>
            <a:endParaRPr lang="ru-RU" sz="1600" b="1">
              <a:solidFill>
                <a:srgbClr val="254061"/>
              </a:solidFill>
            </a:endParaRPr>
          </a:p>
        </p:txBody>
      </p:sp>
      <p:sp>
        <p:nvSpPr>
          <p:cNvPr id="7" name="Прямоугольник 6"/>
          <p:cNvSpPr/>
          <p:nvPr/>
        </p:nvSpPr>
        <p:spPr>
          <a:xfrm>
            <a:off x="2124075" y="4437063"/>
            <a:ext cx="7019925" cy="396875"/>
          </a:xfrm>
          <a:prstGeom prst="rect">
            <a:avLst/>
          </a:prstGeom>
          <a:effectLst>
            <a:outerShdw blurRad="12700" dist="25400" dir="2400000" algn="tl" rotWithShape="0">
              <a:schemeClr val="bg1">
                <a:lumMod val="50000"/>
                <a:alpha val="20000"/>
              </a:schemeClr>
            </a:outerShdw>
          </a:effectLst>
        </p:spPr>
        <p:txBody>
          <a:bodyPr>
            <a:spAutoFit/>
          </a:bodyPr>
          <a:lstStyle/>
          <a:p>
            <a:pPr algn="r" fontAlgn="auto">
              <a:spcBef>
                <a:spcPts val="0"/>
              </a:spcBef>
              <a:spcAft>
                <a:spcPts val="0"/>
              </a:spcAft>
              <a:defRPr/>
            </a:pPr>
            <a:r>
              <a:rPr lang="en-US" sz="2000" i="1" dirty="0">
                <a:solidFill>
                  <a:schemeClr val="accent1">
                    <a:lumMod val="50000"/>
                  </a:schemeClr>
                </a:solidFill>
                <a:latin typeface="+mn-lt"/>
              </a:rPr>
              <a:t> </a:t>
            </a:r>
            <a:endParaRPr lang="ru-RU" sz="2000" i="1" dirty="0">
              <a:solidFill>
                <a:schemeClr val="accent1">
                  <a:lumMod val="50000"/>
                </a:schemeClr>
              </a:solidFill>
              <a:latin typeface="+mn-lt"/>
            </a:endParaRPr>
          </a:p>
        </p:txBody>
      </p:sp>
      <p:cxnSp>
        <p:nvCxnSpPr>
          <p:cNvPr id="9" name="Прямая соединительная линия 8"/>
          <p:cNvCxnSpPr/>
          <p:nvPr/>
        </p:nvCxnSpPr>
        <p:spPr>
          <a:xfrm flipH="1">
            <a:off x="2484438" y="4221163"/>
            <a:ext cx="6335712" cy="0"/>
          </a:xfrm>
          <a:prstGeom prst="line">
            <a:avLst/>
          </a:prstGeom>
          <a:ln w="28575"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5365" name="Rectangle 5"/>
          <p:cNvSpPr>
            <a:spLocks noChangeArrowheads="1"/>
          </p:cNvSpPr>
          <p:nvPr/>
        </p:nvSpPr>
        <p:spPr bwMode="auto">
          <a:xfrm>
            <a:off x="3132138" y="6092825"/>
            <a:ext cx="2411412" cy="366713"/>
          </a:xfrm>
          <a:prstGeom prst="rect">
            <a:avLst/>
          </a:prstGeom>
          <a:noFill/>
          <a:ln w="9525">
            <a:noFill/>
            <a:miter lim="800000"/>
            <a:headEnd/>
            <a:tailEnd/>
          </a:ln>
        </p:spPr>
        <p:txBody>
          <a:bodyPr>
            <a:spAutoFit/>
          </a:bodyPr>
          <a:lstStyle/>
          <a:p>
            <a:pPr algn="r"/>
            <a:r>
              <a:rPr lang="ru-RU" b="1" i="1">
                <a:solidFill>
                  <a:schemeClr val="tx2"/>
                </a:solidFill>
              </a:rPr>
              <a:t>3</a:t>
            </a:r>
            <a:r>
              <a:rPr lang="en-US" b="1" i="1" baseline="30000">
                <a:solidFill>
                  <a:schemeClr val="tx2"/>
                </a:solidFill>
              </a:rPr>
              <a:t>rd</a:t>
            </a:r>
            <a:r>
              <a:rPr lang="en-US" b="1" i="1">
                <a:solidFill>
                  <a:schemeClr val="tx2"/>
                </a:solidFill>
              </a:rPr>
              <a:t> March</a:t>
            </a:r>
            <a:r>
              <a:rPr lang="en-GB" b="1" i="1">
                <a:solidFill>
                  <a:schemeClr val="tx2"/>
                </a:solidFill>
              </a:rPr>
              <a:t> 2014</a:t>
            </a:r>
            <a:r>
              <a:rPr lang="en-GB" b="1">
                <a:solidFill>
                  <a:schemeClr val="tx2"/>
                </a:solidFill>
              </a:rPr>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Прямоугольник 3"/>
          <p:cNvSpPr>
            <a:spLocks noChangeArrowheads="1"/>
          </p:cNvSpPr>
          <p:nvPr/>
        </p:nvSpPr>
        <p:spPr bwMode="auto">
          <a:xfrm>
            <a:off x="2339975" y="333375"/>
            <a:ext cx="6473825" cy="762000"/>
          </a:xfrm>
          <a:prstGeom prst="rect">
            <a:avLst/>
          </a:prstGeom>
          <a:noFill/>
          <a:ln w="9525">
            <a:noFill/>
            <a:miter lim="800000"/>
            <a:headEnd/>
            <a:tailEnd/>
          </a:ln>
        </p:spPr>
        <p:txBody>
          <a:bodyPr>
            <a:spAutoFit/>
          </a:bodyPr>
          <a:lstStyle/>
          <a:p>
            <a:pPr algn="r"/>
            <a:r>
              <a:rPr lang="en-US" altLang="ru-RU" sz="2200" b="1">
                <a:solidFill>
                  <a:srgbClr val="17375E"/>
                </a:solidFill>
                <a:cs typeface="Arial" charset="0"/>
              </a:rPr>
              <a:t>The state measures for development of science and technology to 2020:priorities </a:t>
            </a:r>
            <a:endParaRPr lang="ru-RU" altLang="ru-RU" sz="2200" b="1">
              <a:solidFill>
                <a:srgbClr val="17375E"/>
              </a:solidFill>
              <a:cs typeface="Arial" charset="0"/>
            </a:endParaRPr>
          </a:p>
        </p:txBody>
      </p:sp>
      <p:sp>
        <p:nvSpPr>
          <p:cNvPr id="16386" name="Прямоугольник 4"/>
          <p:cNvSpPr>
            <a:spLocks noChangeArrowheads="1"/>
          </p:cNvSpPr>
          <p:nvPr/>
        </p:nvSpPr>
        <p:spPr bwMode="auto">
          <a:xfrm>
            <a:off x="1979613" y="1989138"/>
            <a:ext cx="6696075" cy="1739900"/>
          </a:xfrm>
          <a:prstGeom prst="rect">
            <a:avLst/>
          </a:prstGeom>
          <a:noFill/>
          <a:ln w="9525">
            <a:noFill/>
            <a:miter lim="800000"/>
            <a:headEnd/>
            <a:tailEnd/>
          </a:ln>
        </p:spPr>
        <p:txBody>
          <a:bodyPr>
            <a:spAutoFit/>
          </a:bodyPr>
          <a:lstStyle/>
          <a:p>
            <a:pPr marL="457200" indent="-457200">
              <a:buFontTx/>
              <a:buChar char="•"/>
            </a:pPr>
            <a:r>
              <a:rPr lang="en-GB" altLang="ru-RU">
                <a:solidFill>
                  <a:schemeClr val="tx2"/>
                </a:solidFill>
                <a:cs typeface="Arial" charset="0"/>
              </a:rPr>
              <a:t>Nano</a:t>
            </a:r>
            <a:r>
              <a:rPr lang="en-US" altLang="ru-RU">
                <a:solidFill>
                  <a:schemeClr val="tx2"/>
                </a:solidFill>
                <a:cs typeface="Arial" charset="0"/>
              </a:rPr>
              <a:t>systems</a:t>
            </a:r>
            <a:r>
              <a:rPr lang="ru-RU" altLang="ru-RU" baseline="30000">
                <a:solidFill>
                  <a:schemeClr val="tx2"/>
                </a:solidFill>
                <a:cs typeface="Arial" charset="0"/>
              </a:rPr>
              <a:t>,</a:t>
            </a:r>
            <a:r>
              <a:rPr lang="en-US" altLang="ru-RU">
                <a:solidFill>
                  <a:schemeClr val="tx2"/>
                </a:solidFill>
                <a:cs typeface="Arial" charset="0"/>
              </a:rPr>
              <a:t> Industry</a:t>
            </a:r>
            <a:endParaRPr lang="ru-RU" altLang="ru-RU">
              <a:solidFill>
                <a:schemeClr val="tx2"/>
              </a:solidFill>
              <a:cs typeface="Arial" charset="0"/>
            </a:endParaRPr>
          </a:p>
          <a:p>
            <a:pPr marL="457200" indent="-457200">
              <a:buFontTx/>
              <a:buChar char="•"/>
            </a:pPr>
            <a:r>
              <a:rPr lang="en-GB" altLang="ru-RU">
                <a:solidFill>
                  <a:schemeClr val="tx2"/>
                </a:solidFill>
                <a:cs typeface="Arial" charset="0"/>
              </a:rPr>
              <a:t>Information and telecommunication systems</a:t>
            </a:r>
          </a:p>
          <a:p>
            <a:pPr marL="457200" indent="-457200">
              <a:buFontTx/>
              <a:buChar char="•"/>
            </a:pPr>
            <a:r>
              <a:rPr lang="en-GB" altLang="ru-RU">
                <a:solidFill>
                  <a:schemeClr val="tx2"/>
                </a:solidFill>
                <a:cs typeface="Arial" charset="0"/>
              </a:rPr>
              <a:t>Life sciences (incl. Health research and Biotechnology)</a:t>
            </a:r>
          </a:p>
          <a:p>
            <a:pPr marL="457200" indent="-457200">
              <a:buFontTx/>
              <a:buChar char="•"/>
            </a:pPr>
            <a:r>
              <a:rPr lang="en-GB" altLang="ru-RU">
                <a:solidFill>
                  <a:schemeClr val="tx2"/>
                </a:solidFill>
                <a:cs typeface="Arial" charset="0"/>
              </a:rPr>
              <a:t>Energy Effectiveness, Energy Saving, Nuclear Energy</a:t>
            </a:r>
          </a:p>
          <a:p>
            <a:pPr marL="457200" indent="-457200">
              <a:buFontTx/>
              <a:buChar char="•"/>
            </a:pPr>
            <a:r>
              <a:rPr lang="en-GB" altLang="ru-RU">
                <a:solidFill>
                  <a:schemeClr val="tx2"/>
                </a:solidFill>
                <a:cs typeface="Arial" charset="0"/>
              </a:rPr>
              <a:t>Rational Nature Exploitation</a:t>
            </a:r>
          </a:p>
          <a:p>
            <a:pPr marL="457200" indent="-457200">
              <a:buFontTx/>
              <a:buChar char="•"/>
            </a:pPr>
            <a:r>
              <a:rPr lang="en-GB" altLang="ru-RU">
                <a:solidFill>
                  <a:schemeClr val="tx2"/>
                </a:solidFill>
                <a:cs typeface="Arial" charset="0"/>
              </a:rPr>
              <a:t>Transport and Space System</a:t>
            </a:r>
            <a:endParaRPr lang="ru-RU" altLang="ru-RU">
              <a:solidFill>
                <a:schemeClr val="tx2"/>
              </a:solidFill>
              <a:cs typeface="Arial" charset="0"/>
            </a:endParaRPr>
          </a:p>
        </p:txBody>
      </p:sp>
      <p:sp>
        <p:nvSpPr>
          <p:cNvPr id="16387" name="Прямоугольник 4"/>
          <p:cNvSpPr>
            <a:spLocks noChangeArrowheads="1"/>
          </p:cNvSpPr>
          <p:nvPr/>
        </p:nvSpPr>
        <p:spPr bwMode="auto">
          <a:xfrm>
            <a:off x="179388" y="4221163"/>
            <a:ext cx="8358187" cy="2289175"/>
          </a:xfrm>
          <a:prstGeom prst="rect">
            <a:avLst/>
          </a:prstGeom>
          <a:noFill/>
          <a:ln w="9525">
            <a:noFill/>
            <a:miter lim="800000"/>
            <a:headEnd/>
            <a:tailEnd/>
          </a:ln>
        </p:spPr>
        <p:txBody>
          <a:bodyPr>
            <a:spAutoFit/>
          </a:bodyPr>
          <a:lstStyle/>
          <a:p>
            <a:pPr marL="457200" indent="-457200">
              <a:buFontTx/>
              <a:buChar char="•"/>
            </a:pPr>
            <a:r>
              <a:rPr lang="en-GB" altLang="ru-RU">
                <a:solidFill>
                  <a:schemeClr val="tx2"/>
                </a:solidFill>
                <a:cs typeface="Arial" charset="0"/>
              </a:rPr>
              <a:t>Network of centres of collective usage of scientific equipment  </a:t>
            </a:r>
            <a:endParaRPr lang="ru-RU" altLang="ru-RU">
              <a:solidFill>
                <a:schemeClr val="tx2"/>
              </a:solidFill>
              <a:cs typeface="Arial" charset="0"/>
            </a:endParaRPr>
          </a:p>
          <a:p>
            <a:pPr marL="457200" indent="-457200">
              <a:buFontTx/>
              <a:buChar char="•"/>
            </a:pPr>
            <a:r>
              <a:rPr lang="en-GB" altLang="ru-RU">
                <a:solidFill>
                  <a:schemeClr val="tx2"/>
                </a:solidFill>
                <a:cs typeface="Arial" charset="0"/>
              </a:rPr>
              <a:t>Mega-science </a:t>
            </a:r>
            <a:r>
              <a:rPr lang="en-US" altLang="ru-RU">
                <a:solidFill>
                  <a:schemeClr val="tx2"/>
                </a:solidFill>
                <a:cs typeface="Arial" charset="0"/>
              </a:rPr>
              <a:t>research infrastructure</a:t>
            </a:r>
            <a:endParaRPr lang="en-GB" altLang="ru-RU">
              <a:solidFill>
                <a:schemeClr val="tx2"/>
              </a:solidFill>
              <a:cs typeface="Arial" charset="0"/>
            </a:endParaRPr>
          </a:p>
          <a:p>
            <a:pPr marL="457200" indent="-457200">
              <a:buFontTx/>
              <a:buChar char="•"/>
            </a:pPr>
            <a:r>
              <a:rPr lang="ru-RU" altLang="ru-RU">
                <a:solidFill>
                  <a:schemeClr val="tx2"/>
                </a:solidFill>
                <a:cs typeface="Arial" charset="0"/>
              </a:rPr>
              <a:t>M</a:t>
            </a:r>
            <a:r>
              <a:rPr lang="en-US" altLang="ru-RU">
                <a:solidFill>
                  <a:schemeClr val="tx2"/>
                </a:solidFill>
                <a:cs typeface="Arial" charset="0"/>
              </a:rPr>
              <a:t>ega-</a:t>
            </a:r>
            <a:r>
              <a:rPr lang="ru-RU" altLang="ru-RU">
                <a:solidFill>
                  <a:schemeClr val="tx2"/>
                </a:solidFill>
                <a:cs typeface="Arial" charset="0"/>
              </a:rPr>
              <a:t>g</a:t>
            </a:r>
            <a:r>
              <a:rPr lang="en-US" altLang="ru-RU">
                <a:solidFill>
                  <a:schemeClr val="tx2"/>
                </a:solidFill>
                <a:cs typeface="Arial" charset="0"/>
              </a:rPr>
              <a:t>rants (Decree</a:t>
            </a:r>
            <a:r>
              <a:rPr lang="ru-RU" altLang="ru-RU">
                <a:solidFill>
                  <a:schemeClr val="tx2"/>
                </a:solidFill>
                <a:cs typeface="Arial" charset="0"/>
              </a:rPr>
              <a:t> №</a:t>
            </a:r>
            <a:r>
              <a:rPr lang="en-US" altLang="ru-RU">
                <a:solidFill>
                  <a:schemeClr val="tx2"/>
                </a:solidFill>
                <a:cs typeface="Arial" charset="0"/>
              </a:rPr>
              <a:t>220 </a:t>
            </a:r>
            <a:r>
              <a:rPr lang="ru-RU" altLang="ru-RU">
                <a:solidFill>
                  <a:schemeClr val="tx2"/>
                </a:solidFill>
                <a:cs typeface="Arial" charset="0"/>
              </a:rPr>
              <a:t>«</a:t>
            </a:r>
            <a:r>
              <a:rPr lang="en-US" altLang="ru-RU">
                <a:solidFill>
                  <a:schemeClr val="tx2"/>
                </a:solidFill>
                <a:cs typeface="Arial" charset="0"/>
              </a:rPr>
              <a:t>On the measure</a:t>
            </a:r>
            <a:r>
              <a:rPr lang="ru-RU" altLang="ru-RU">
                <a:solidFill>
                  <a:schemeClr val="tx2"/>
                </a:solidFill>
                <a:cs typeface="Arial" charset="0"/>
              </a:rPr>
              <a:t>s</a:t>
            </a:r>
            <a:r>
              <a:rPr lang="en-US" altLang="ru-RU">
                <a:solidFill>
                  <a:schemeClr val="tx2"/>
                </a:solidFill>
                <a:cs typeface="Arial" charset="0"/>
              </a:rPr>
              <a:t> aimed to attract leading scientist</a:t>
            </a:r>
            <a:r>
              <a:rPr lang="ru-RU" altLang="ru-RU">
                <a:solidFill>
                  <a:schemeClr val="tx2"/>
                </a:solidFill>
                <a:cs typeface="Arial" charset="0"/>
              </a:rPr>
              <a:t>s</a:t>
            </a:r>
            <a:r>
              <a:rPr lang="en-US" altLang="ru-RU">
                <a:solidFill>
                  <a:schemeClr val="tx2"/>
                </a:solidFill>
                <a:cs typeface="Arial" charset="0"/>
              </a:rPr>
              <a:t> to the Russian establishments of higher professional ed</a:t>
            </a:r>
            <a:r>
              <a:rPr lang="ru-RU" altLang="ru-RU">
                <a:solidFill>
                  <a:schemeClr val="tx2"/>
                </a:solidFill>
                <a:cs typeface="Arial" charset="0"/>
              </a:rPr>
              <a:t>u</a:t>
            </a:r>
            <a:r>
              <a:rPr lang="en-US" altLang="ru-RU">
                <a:solidFill>
                  <a:schemeClr val="tx2"/>
                </a:solidFill>
                <a:cs typeface="Arial" charset="0"/>
              </a:rPr>
              <a:t>cation</a:t>
            </a:r>
            <a:r>
              <a:rPr lang="ru-RU" altLang="ru-RU">
                <a:solidFill>
                  <a:schemeClr val="tx2"/>
                </a:solidFill>
                <a:cs typeface="Arial" charset="0"/>
              </a:rPr>
              <a:t>,</a:t>
            </a:r>
            <a:r>
              <a:rPr lang="en-US" altLang="ru-RU">
                <a:solidFill>
                  <a:schemeClr val="tx2"/>
                </a:solidFill>
                <a:cs typeface="Arial" charset="0"/>
              </a:rPr>
              <a:t> scientific institutions of the state science academies and state research cen</a:t>
            </a:r>
            <a:r>
              <a:rPr lang="ru-RU" altLang="ru-RU">
                <a:solidFill>
                  <a:schemeClr val="tx2"/>
                </a:solidFill>
                <a:cs typeface="Arial" charset="0"/>
              </a:rPr>
              <a:t>t</a:t>
            </a:r>
            <a:r>
              <a:rPr lang="en-US" altLang="ru-RU">
                <a:solidFill>
                  <a:schemeClr val="tx2"/>
                </a:solidFill>
                <a:cs typeface="Arial" charset="0"/>
              </a:rPr>
              <a:t>ers of the </a:t>
            </a:r>
            <a:r>
              <a:rPr lang="ru-RU" altLang="ru-RU">
                <a:solidFill>
                  <a:schemeClr val="tx2"/>
                </a:solidFill>
                <a:cs typeface="Arial" charset="0"/>
              </a:rPr>
              <a:t>R</a:t>
            </a:r>
            <a:r>
              <a:rPr lang="en-US" altLang="ru-RU">
                <a:solidFill>
                  <a:schemeClr val="tx2"/>
                </a:solidFill>
                <a:cs typeface="Arial" charset="0"/>
              </a:rPr>
              <a:t>ussian Federation</a:t>
            </a:r>
            <a:r>
              <a:rPr lang="ru-RU" altLang="ru-RU">
                <a:solidFill>
                  <a:schemeClr val="tx2"/>
                </a:solidFill>
                <a:cs typeface="Arial" charset="0"/>
              </a:rPr>
              <a:t>»</a:t>
            </a:r>
            <a:r>
              <a:rPr lang="en-US" altLang="ru-RU">
                <a:solidFill>
                  <a:schemeClr val="tx2"/>
                </a:solidFill>
                <a:cs typeface="Arial" charset="0"/>
              </a:rPr>
              <a:t>)</a:t>
            </a:r>
            <a:endParaRPr lang="en-GB" altLang="ru-RU">
              <a:solidFill>
                <a:schemeClr val="tx2"/>
              </a:solidFill>
              <a:cs typeface="Arial" charset="0"/>
            </a:endParaRPr>
          </a:p>
          <a:p>
            <a:pPr marL="457200" indent="-457200">
              <a:buFontTx/>
              <a:buChar char="•"/>
            </a:pPr>
            <a:r>
              <a:rPr lang="en-GB" altLang="ru-RU">
                <a:solidFill>
                  <a:schemeClr val="tx2"/>
                </a:solidFill>
              </a:rPr>
              <a:t>Programmes for leading universities “5 to top 100”</a:t>
            </a:r>
          </a:p>
          <a:p>
            <a:pPr marL="457200" indent="-457200">
              <a:buFontTx/>
              <a:buChar char="•"/>
            </a:pPr>
            <a:endParaRPr lang="en-GB" altLang="ru-RU">
              <a:solidFill>
                <a:schemeClr val="tx2"/>
              </a:solidFill>
              <a:cs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484438" y="207963"/>
            <a:ext cx="6480175" cy="1108075"/>
          </a:xfrm>
          <a:prstGeom prst="rect">
            <a:avLst/>
          </a:prstGeom>
          <a:noFill/>
          <a:effectLst>
            <a:outerShdw blurRad="12700" dist="12700" dir="2700000" algn="tl" rotWithShape="0">
              <a:prstClr val="black">
                <a:alpha val="20000"/>
              </a:prstClr>
            </a:outerShdw>
          </a:effectLst>
        </p:spPr>
        <p:txBody>
          <a:bodyPr>
            <a:spAutoFit/>
          </a:bodyPr>
          <a:lstStyle/>
          <a:p>
            <a:pPr algn="r" fontAlgn="auto">
              <a:spcBef>
                <a:spcPts val="0"/>
              </a:spcBef>
              <a:spcAft>
                <a:spcPts val="0"/>
              </a:spcAft>
              <a:defRPr/>
            </a:pPr>
            <a:r>
              <a:rPr lang="en-US" sz="2200" b="1" dirty="0">
                <a:solidFill>
                  <a:srgbClr val="002060"/>
                </a:solidFill>
                <a:latin typeface="Arial" panose="020B0604020202020204" pitchFamily="34" charset="0"/>
                <a:cs typeface="Arial" panose="020B0604020202020204" pitchFamily="34" charset="0"/>
              </a:rPr>
              <a:t>The mechanisms of state support of science and technology in  the Russian Ministry of Education and Science</a:t>
            </a:r>
            <a:endParaRPr lang="ru-RU" sz="2200" b="1" dirty="0">
              <a:solidFill>
                <a:srgbClr val="002060"/>
              </a:solidFill>
              <a:latin typeface="Arial" panose="020B0604020202020204" pitchFamily="34" charset="0"/>
              <a:cs typeface="Arial" panose="020B0604020202020204" pitchFamily="34" charset="0"/>
            </a:endParaRPr>
          </a:p>
        </p:txBody>
      </p:sp>
      <p:sp>
        <p:nvSpPr>
          <p:cNvPr id="17410" name="Прямоугольник 141"/>
          <p:cNvSpPr>
            <a:spLocks noChangeArrowheads="1"/>
          </p:cNvSpPr>
          <p:nvPr/>
        </p:nvSpPr>
        <p:spPr bwMode="auto">
          <a:xfrm>
            <a:off x="180975" y="1700213"/>
            <a:ext cx="8716963" cy="4752975"/>
          </a:xfrm>
          <a:prstGeom prst="rect">
            <a:avLst/>
          </a:prstGeom>
          <a:noFill/>
          <a:ln w="9525">
            <a:noFill/>
            <a:miter lim="800000"/>
            <a:headEnd/>
            <a:tailEnd/>
          </a:ln>
        </p:spPr>
        <p:txBody>
          <a:bodyPr/>
          <a:lstStyle/>
          <a:p>
            <a:pPr marL="342900" indent="-342900" algn="just">
              <a:spcBef>
                <a:spcPts val="500"/>
              </a:spcBef>
              <a:spcAft>
                <a:spcPts val="500"/>
              </a:spcAft>
              <a:buClr>
                <a:srgbClr val="10253F"/>
              </a:buClr>
              <a:buFont typeface="Wingdings" pitchFamily="2" charset="2"/>
              <a:buChar char="§"/>
            </a:pPr>
            <a:r>
              <a:rPr lang="en-US" sz="1600">
                <a:solidFill>
                  <a:srgbClr val="254061"/>
                </a:solidFill>
                <a:cs typeface="Arial" charset="0"/>
              </a:rPr>
              <a:t>The Federal Targeting Program (FTP) </a:t>
            </a:r>
            <a:r>
              <a:rPr lang="ru-RU" sz="1600" b="1">
                <a:solidFill>
                  <a:srgbClr val="254061"/>
                </a:solidFill>
                <a:cs typeface="Arial" charset="0"/>
              </a:rPr>
              <a:t>«</a:t>
            </a:r>
            <a:r>
              <a:rPr lang="en-US" sz="1600" b="1">
                <a:solidFill>
                  <a:srgbClr val="254061"/>
                </a:solidFill>
                <a:cs typeface="Arial" charset="0"/>
              </a:rPr>
              <a:t>Research and development of the priority areas of the scientific and technological complex in Russia</a:t>
            </a:r>
            <a:r>
              <a:rPr lang="ru-RU" sz="1600" b="1">
                <a:solidFill>
                  <a:srgbClr val="254061"/>
                </a:solidFill>
                <a:cs typeface="Arial" charset="0"/>
              </a:rPr>
              <a:t>» </a:t>
            </a:r>
            <a:r>
              <a:rPr lang="en-US" sz="1600" b="1">
                <a:solidFill>
                  <a:srgbClr val="254061"/>
                </a:solidFill>
                <a:cs typeface="Arial" charset="0"/>
              </a:rPr>
              <a:t>in 2014-2020</a:t>
            </a:r>
            <a:endParaRPr lang="ru-RU" sz="1600" b="1">
              <a:solidFill>
                <a:srgbClr val="254061"/>
              </a:solidFill>
              <a:cs typeface="Arial" charset="0"/>
            </a:endParaRPr>
          </a:p>
          <a:p>
            <a:pPr marL="342900" indent="-342900" algn="just">
              <a:spcBef>
                <a:spcPts val="500"/>
              </a:spcBef>
              <a:spcAft>
                <a:spcPts val="500"/>
              </a:spcAft>
              <a:buClr>
                <a:srgbClr val="10253F"/>
              </a:buClr>
              <a:buFont typeface="Wingdings" pitchFamily="2" charset="2"/>
              <a:buChar char="§"/>
            </a:pPr>
            <a:r>
              <a:rPr lang="en-US" sz="1600">
                <a:solidFill>
                  <a:srgbClr val="254061"/>
                </a:solidFill>
                <a:cs typeface="Arial" charset="0"/>
              </a:rPr>
              <a:t>The FTP </a:t>
            </a:r>
            <a:r>
              <a:rPr lang="ru-RU" sz="1600" b="1">
                <a:solidFill>
                  <a:srgbClr val="254061"/>
                </a:solidFill>
                <a:cs typeface="Arial" charset="0"/>
              </a:rPr>
              <a:t>«</a:t>
            </a:r>
            <a:r>
              <a:rPr lang="en-US" sz="1600" b="1">
                <a:solidFill>
                  <a:srgbClr val="254061"/>
                </a:solidFill>
                <a:cs typeface="Arial" charset="0"/>
              </a:rPr>
              <a:t>Development of pharmaceutical and medical industry of the Russian Federation until 2020 and beyond</a:t>
            </a:r>
            <a:r>
              <a:rPr lang="ru-RU" sz="1600" b="1">
                <a:solidFill>
                  <a:srgbClr val="254061"/>
                </a:solidFill>
                <a:cs typeface="Arial" charset="0"/>
              </a:rPr>
              <a:t>» </a:t>
            </a:r>
            <a:endParaRPr lang="en-US" sz="1600" b="1">
              <a:solidFill>
                <a:srgbClr val="254061"/>
              </a:solidFill>
              <a:cs typeface="Arial" charset="0"/>
            </a:endParaRPr>
          </a:p>
          <a:p>
            <a:pPr marL="342900" indent="-342900" algn="just">
              <a:spcBef>
                <a:spcPts val="500"/>
              </a:spcBef>
              <a:spcAft>
                <a:spcPts val="500"/>
              </a:spcAft>
              <a:buClr>
                <a:srgbClr val="10253F"/>
              </a:buClr>
              <a:buFont typeface="Wingdings" pitchFamily="2" charset="2"/>
              <a:buChar char="§"/>
            </a:pPr>
            <a:endParaRPr lang="ru-RU" sz="1600" b="1">
              <a:solidFill>
                <a:srgbClr val="254061"/>
              </a:solidFill>
              <a:cs typeface="Arial" charset="0"/>
            </a:endParaRPr>
          </a:p>
          <a:p>
            <a:pPr marL="342900" indent="-342900" algn="just">
              <a:spcBef>
                <a:spcPts val="500"/>
              </a:spcBef>
              <a:spcAft>
                <a:spcPts val="500"/>
              </a:spcAft>
              <a:buClr>
                <a:srgbClr val="10253F"/>
              </a:buClr>
              <a:buFont typeface="Wingdings" pitchFamily="2" charset="2"/>
              <a:buChar char="§"/>
            </a:pPr>
            <a:r>
              <a:rPr lang="en-US" sz="1600">
                <a:solidFill>
                  <a:srgbClr val="254061"/>
                </a:solidFill>
                <a:cs typeface="Arial" charset="0"/>
              </a:rPr>
              <a:t>The Government Regulation </a:t>
            </a:r>
            <a:r>
              <a:rPr lang="ru-RU" sz="1600">
                <a:solidFill>
                  <a:srgbClr val="254061"/>
                </a:solidFill>
                <a:cs typeface="Arial" charset="0"/>
              </a:rPr>
              <a:t>№ 218</a:t>
            </a:r>
            <a:r>
              <a:rPr lang="en-US" sz="1600">
                <a:solidFill>
                  <a:srgbClr val="254061"/>
                </a:solidFill>
                <a:cs typeface="Arial" charset="0"/>
              </a:rPr>
              <a:t> of 9 April 2012</a:t>
            </a:r>
            <a:r>
              <a:rPr lang="ru-RU" sz="1600">
                <a:solidFill>
                  <a:srgbClr val="254061"/>
                </a:solidFill>
                <a:cs typeface="Arial" charset="0"/>
              </a:rPr>
              <a:t> «</a:t>
            </a:r>
            <a:r>
              <a:rPr lang="en-US" sz="1600">
                <a:solidFill>
                  <a:srgbClr val="254061"/>
                </a:solidFill>
                <a:cs typeface="Arial" charset="0"/>
              </a:rPr>
              <a:t>On the measures of state support of cooperation between the “Russian higher education institutions and organisations</a:t>
            </a:r>
            <a:r>
              <a:rPr lang="ru-RU" sz="1600">
                <a:solidFill>
                  <a:srgbClr val="254061"/>
                </a:solidFill>
                <a:cs typeface="Arial" charset="0"/>
              </a:rPr>
              <a:t>» </a:t>
            </a:r>
          </a:p>
          <a:p>
            <a:pPr marL="342900" indent="-342900" algn="just">
              <a:spcBef>
                <a:spcPts val="500"/>
              </a:spcBef>
              <a:spcAft>
                <a:spcPts val="500"/>
              </a:spcAft>
              <a:buClr>
                <a:srgbClr val="10253F"/>
              </a:buClr>
              <a:buFont typeface="Wingdings" pitchFamily="2" charset="2"/>
              <a:buChar char="§"/>
            </a:pPr>
            <a:r>
              <a:rPr lang="en-US" sz="1600">
                <a:solidFill>
                  <a:srgbClr val="254061"/>
                </a:solidFill>
                <a:cs typeface="Arial" charset="0"/>
              </a:rPr>
              <a:t>The Government Regulation </a:t>
            </a:r>
            <a:r>
              <a:rPr lang="ru-RU" sz="1600">
                <a:solidFill>
                  <a:srgbClr val="254061"/>
                </a:solidFill>
                <a:cs typeface="Arial" charset="0"/>
              </a:rPr>
              <a:t>№ 21</a:t>
            </a:r>
            <a:r>
              <a:rPr lang="en-US" sz="1600">
                <a:solidFill>
                  <a:srgbClr val="254061"/>
                </a:solidFill>
                <a:cs typeface="Arial" charset="0"/>
              </a:rPr>
              <a:t>9 of 9 April 2012</a:t>
            </a:r>
            <a:r>
              <a:rPr lang="ru-RU" sz="1600">
                <a:solidFill>
                  <a:srgbClr val="254061"/>
                </a:solidFill>
                <a:cs typeface="Arial" charset="0"/>
              </a:rPr>
              <a:t> </a:t>
            </a:r>
            <a:r>
              <a:rPr lang="en-US" sz="1600">
                <a:solidFill>
                  <a:srgbClr val="254061"/>
                </a:solidFill>
                <a:cs typeface="Arial" charset="0"/>
              </a:rPr>
              <a:t> </a:t>
            </a:r>
            <a:r>
              <a:rPr lang="ru-RU" sz="1600">
                <a:solidFill>
                  <a:srgbClr val="254061"/>
                </a:solidFill>
                <a:cs typeface="Arial" charset="0"/>
              </a:rPr>
              <a:t> «</a:t>
            </a:r>
            <a:r>
              <a:rPr lang="en-US" sz="1600">
                <a:solidFill>
                  <a:srgbClr val="254061"/>
                </a:solidFill>
                <a:cs typeface="Arial" charset="0"/>
              </a:rPr>
              <a:t>Support of the development of innovative infrastructure in educational institutions</a:t>
            </a:r>
            <a:r>
              <a:rPr lang="ru-RU" sz="1600">
                <a:solidFill>
                  <a:srgbClr val="254061"/>
                </a:solidFill>
                <a:cs typeface="Arial" charset="0"/>
              </a:rPr>
              <a:t>» </a:t>
            </a:r>
          </a:p>
          <a:p>
            <a:pPr marL="342900" indent="-342900" algn="just">
              <a:spcBef>
                <a:spcPts val="500"/>
              </a:spcBef>
              <a:spcAft>
                <a:spcPts val="500"/>
              </a:spcAft>
              <a:buClr>
                <a:srgbClr val="10253F"/>
              </a:buClr>
              <a:buFont typeface="Wingdings" pitchFamily="2" charset="2"/>
              <a:buChar char="§"/>
            </a:pPr>
            <a:r>
              <a:rPr lang="en-US" sz="1600">
                <a:solidFill>
                  <a:srgbClr val="254061"/>
                </a:solidFill>
                <a:cs typeface="Arial" charset="0"/>
              </a:rPr>
              <a:t>The Government Regulation </a:t>
            </a:r>
            <a:r>
              <a:rPr lang="ru-RU" sz="1600">
                <a:solidFill>
                  <a:srgbClr val="254061"/>
                </a:solidFill>
                <a:cs typeface="Arial" charset="0"/>
              </a:rPr>
              <a:t>№ </a:t>
            </a:r>
            <a:r>
              <a:rPr lang="en-US" sz="1600">
                <a:solidFill>
                  <a:srgbClr val="254061"/>
                </a:solidFill>
                <a:cs typeface="Arial" charset="0"/>
              </a:rPr>
              <a:t>220 of 9 April 2012</a:t>
            </a:r>
            <a:r>
              <a:rPr lang="ru-RU" sz="1600">
                <a:solidFill>
                  <a:srgbClr val="254061"/>
                </a:solidFill>
                <a:cs typeface="Arial" charset="0"/>
              </a:rPr>
              <a:t> </a:t>
            </a:r>
            <a:r>
              <a:rPr lang="en-US" sz="1600">
                <a:solidFill>
                  <a:srgbClr val="254061"/>
                </a:solidFill>
                <a:cs typeface="Arial" charset="0"/>
              </a:rPr>
              <a:t> </a:t>
            </a:r>
            <a:r>
              <a:rPr lang="ru-RU" sz="1600">
                <a:solidFill>
                  <a:srgbClr val="254061"/>
                </a:solidFill>
                <a:cs typeface="Arial" charset="0"/>
              </a:rPr>
              <a:t> «</a:t>
            </a:r>
            <a:r>
              <a:rPr lang="en-US" sz="1600">
                <a:solidFill>
                  <a:srgbClr val="254061"/>
                </a:solidFill>
                <a:cs typeface="Arial" charset="0"/>
              </a:rPr>
              <a:t>On the measures aimed to attract leading scientists to the Russian establishments of higher professional education</a:t>
            </a:r>
            <a:r>
              <a:rPr lang="ru-RU" sz="1600">
                <a:solidFill>
                  <a:srgbClr val="254061"/>
                </a:solidFill>
                <a:cs typeface="Arial" charset="0"/>
              </a:rPr>
              <a:t>, </a:t>
            </a:r>
            <a:r>
              <a:rPr lang="en-US" sz="1600">
                <a:solidFill>
                  <a:srgbClr val="254061"/>
                </a:solidFill>
                <a:cs typeface="Arial" charset="0"/>
              </a:rPr>
              <a:t>scientific institutions of the state science academies and state research centers of the Russian Federation</a:t>
            </a:r>
            <a:r>
              <a:rPr lang="ru-RU" sz="1600">
                <a:solidFill>
                  <a:srgbClr val="254061"/>
                </a:solidFill>
                <a:cs typeface="Arial" charset="0"/>
              </a:rPr>
              <a:t>»</a:t>
            </a:r>
            <a:r>
              <a:rPr lang="en-US" sz="1600">
                <a:solidFill>
                  <a:srgbClr val="254061"/>
                </a:solidFill>
                <a:cs typeface="Arial" charset="0"/>
              </a:rPr>
              <a:t>  </a:t>
            </a:r>
          </a:p>
          <a:p>
            <a:pPr marL="342900" indent="-342900" algn="just">
              <a:spcBef>
                <a:spcPts val="500"/>
              </a:spcBef>
              <a:spcAft>
                <a:spcPts val="500"/>
              </a:spcAft>
              <a:buClr>
                <a:srgbClr val="10253F"/>
              </a:buClr>
              <a:buFont typeface="Wingdings" pitchFamily="2" charset="2"/>
              <a:buChar char="§"/>
            </a:pPr>
            <a:r>
              <a:rPr lang="en-US" sz="1600">
                <a:solidFill>
                  <a:srgbClr val="254061"/>
                </a:solidFill>
                <a:cs typeface="Arial" charset="0"/>
              </a:rPr>
              <a:t>Federal Statute </a:t>
            </a:r>
            <a:r>
              <a:rPr lang="ru-RU" sz="1600">
                <a:solidFill>
                  <a:srgbClr val="254061"/>
                </a:solidFill>
                <a:cs typeface="Arial" charset="0"/>
              </a:rPr>
              <a:t>№291-</a:t>
            </a:r>
            <a:r>
              <a:rPr lang="en-US" sz="1600">
                <a:solidFill>
                  <a:srgbClr val="254061"/>
                </a:solidFill>
                <a:cs typeface="Arial" charset="0"/>
              </a:rPr>
              <a:t>FS of 2 November 2013 </a:t>
            </a:r>
            <a:r>
              <a:rPr lang="ru-RU" sz="1600">
                <a:solidFill>
                  <a:srgbClr val="254061"/>
                </a:solidFill>
                <a:cs typeface="Arial" charset="0"/>
              </a:rPr>
              <a:t>«</a:t>
            </a:r>
            <a:r>
              <a:rPr lang="en-US" sz="1600">
                <a:solidFill>
                  <a:srgbClr val="254061"/>
                </a:solidFill>
                <a:cs typeface="Arial" charset="0"/>
              </a:rPr>
              <a:t>On the Russian Science Fund and amendments to certain legislative acts of the Russian Federation</a:t>
            </a:r>
            <a:r>
              <a:rPr lang="ru-RU" sz="1600">
                <a:solidFill>
                  <a:srgbClr val="254061"/>
                </a:solidFill>
                <a:cs typeface="Arial" charset="0"/>
              </a:rPr>
              <a:t>»</a:t>
            </a:r>
            <a:endParaRPr lang="ru-RU" sz="2000">
              <a:solidFill>
                <a:srgbClr val="254061"/>
              </a:solidFill>
              <a:latin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08175" y="103188"/>
            <a:ext cx="7056438" cy="1108075"/>
          </a:xfrm>
          <a:prstGeom prst="rect">
            <a:avLst/>
          </a:prstGeom>
          <a:noFill/>
          <a:effectLst>
            <a:outerShdw blurRad="12700" dist="12700" dir="2700000" algn="tl" rotWithShape="0">
              <a:prstClr val="black">
                <a:alpha val="20000"/>
              </a:prstClr>
            </a:outerShdw>
          </a:effectLst>
        </p:spPr>
        <p:txBody>
          <a:bodyPr>
            <a:spAutoFit/>
          </a:bodyPr>
          <a:lstStyle/>
          <a:p>
            <a:pPr algn="r" fontAlgn="auto">
              <a:spcBef>
                <a:spcPts val="0"/>
              </a:spcBef>
              <a:spcAft>
                <a:spcPts val="0"/>
              </a:spcAft>
              <a:defRPr/>
            </a:pPr>
            <a:r>
              <a:rPr lang="en-GB" sz="2200" b="1" dirty="0">
                <a:solidFill>
                  <a:srgbClr val="002060"/>
                </a:solidFill>
                <a:latin typeface="Arial" panose="020B0604020202020204" pitchFamily="34" charset="0"/>
                <a:cs typeface="Arial" panose="020B0604020202020204" pitchFamily="34" charset="0"/>
              </a:rPr>
              <a:t>The FTP «Research and development  of the priority areas of the scientific and technological complex in Russia» in 2014-2020</a:t>
            </a:r>
            <a:r>
              <a:rPr lang="en-GB" sz="2200" b="1" dirty="0">
                <a:latin typeface="+mn-lt"/>
              </a:rPr>
              <a:t> </a:t>
            </a:r>
            <a:r>
              <a:rPr lang="en-US" sz="2200" b="1" dirty="0">
                <a:latin typeface="+mn-lt"/>
              </a:rPr>
              <a:t> </a:t>
            </a:r>
            <a:endParaRPr lang="ru-RU" sz="2200" b="1" dirty="0">
              <a:latin typeface="+mn-lt"/>
            </a:endParaRPr>
          </a:p>
        </p:txBody>
      </p:sp>
      <p:sp>
        <p:nvSpPr>
          <p:cNvPr id="4" name="Прямоугольник 3"/>
          <p:cNvSpPr/>
          <p:nvPr/>
        </p:nvSpPr>
        <p:spPr>
          <a:xfrm>
            <a:off x="179388" y="1268413"/>
            <a:ext cx="8778875" cy="641350"/>
          </a:xfrm>
          <a:prstGeom prst="rect">
            <a:avLst/>
          </a:prstGeom>
        </p:spPr>
        <p:txBody>
          <a:bodyPr>
            <a:spAutoFit/>
          </a:bodyPr>
          <a:lstStyle/>
          <a:p>
            <a:pPr fontAlgn="auto">
              <a:spcBef>
                <a:spcPts val="500"/>
              </a:spcBef>
              <a:spcAft>
                <a:spcPts val="500"/>
              </a:spcAft>
              <a:buClr>
                <a:schemeClr val="tx2">
                  <a:lumMod val="50000"/>
                </a:schemeClr>
              </a:buClr>
              <a:defRPr/>
            </a:pPr>
            <a:r>
              <a:rPr lang="en-US" u="sng" dirty="0">
                <a:solidFill>
                  <a:schemeClr val="accent1">
                    <a:lumMod val="50000"/>
                  </a:schemeClr>
                </a:solidFill>
                <a:latin typeface="Arial" panose="020B0604020202020204" pitchFamily="34" charset="0"/>
                <a:cs typeface="Arial" panose="020B0604020202020204" pitchFamily="34" charset="0"/>
              </a:rPr>
              <a:t>Overall objective:</a:t>
            </a:r>
            <a:r>
              <a:rPr lang="en-US" dirty="0">
                <a:solidFill>
                  <a:schemeClr val="accent1">
                    <a:lumMod val="50000"/>
                  </a:schemeClr>
                </a:solidFill>
                <a:latin typeface="Arial" panose="020B0604020202020204" pitchFamily="34" charset="0"/>
                <a:cs typeface="Arial" panose="020B0604020202020204" pitchFamily="34" charset="0"/>
              </a:rPr>
              <a:t> To support the development of a competitive and effective sector of applied scientific innovations.</a:t>
            </a:r>
            <a:endParaRPr lang="ru-RU" dirty="0">
              <a:solidFill>
                <a:schemeClr val="accent1">
                  <a:lumMod val="50000"/>
                </a:schemeClr>
              </a:solidFill>
              <a:latin typeface="Arial" panose="020B0604020202020204" pitchFamily="34" charset="0"/>
              <a:cs typeface="Arial" panose="020B0604020202020204" pitchFamily="34" charset="0"/>
            </a:endParaRPr>
          </a:p>
        </p:txBody>
      </p:sp>
      <p:sp>
        <p:nvSpPr>
          <p:cNvPr id="18435" name="Прямоугольник 5"/>
          <p:cNvSpPr>
            <a:spLocks noChangeArrowheads="1"/>
          </p:cNvSpPr>
          <p:nvPr/>
        </p:nvSpPr>
        <p:spPr bwMode="auto">
          <a:xfrm>
            <a:off x="4284663" y="2420938"/>
            <a:ext cx="4608512" cy="3289300"/>
          </a:xfrm>
          <a:prstGeom prst="rect">
            <a:avLst/>
          </a:prstGeom>
          <a:noFill/>
          <a:ln w="9525">
            <a:noFill/>
            <a:miter lim="800000"/>
            <a:headEnd/>
            <a:tailEnd/>
          </a:ln>
        </p:spPr>
        <p:txBody>
          <a:bodyPr>
            <a:spAutoFit/>
          </a:bodyPr>
          <a:lstStyle/>
          <a:p>
            <a:pPr algn="just">
              <a:spcBef>
                <a:spcPts val="500"/>
              </a:spcBef>
              <a:spcAft>
                <a:spcPts val="500"/>
              </a:spcAft>
              <a:buClr>
                <a:srgbClr val="10253F"/>
              </a:buClr>
            </a:pPr>
            <a:r>
              <a:rPr lang="en-US" sz="1600">
                <a:solidFill>
                  <a:srgbClr val="254061"/>
                </a:solidFill>
                <a:cs typeface="Arial" charset="0"/>
              </a:rPr>
              <a:t>Objectives:</a:t>
            </a:r>
            <a:endParaRPr lang="ru-RU" sz="1600">
              <a:solidFill>
                <a:srgbClr val="254061"/>
              </a:solidFill>
              <a:cs typeface="Arial" charset="0"/>
            </a:endParaRPr>
          </a:p>
          <a:p>
            <a:pPr algn="just">
              <a:spcBef>
                <a:spcPts val="500"/>
              </a:spcBef>
              <a:spcAft>
                <a:spcPts val="500"/>
              </a:spcAft>
              <a:buClr>
                <a:srgbClr val="10253F"/>
              </a:buClr>
              <a:buFont typeface="Wingdings" pitchFamily="2" charset="2"/>
              <a:buChar char="§"/>
            </a:pPr>
            <a:r>
              <a:rPr lang="en-US" sz="1600">
                <a:solidFill>
                  <a:srgbClr val="254061"/>
                </a:solidFill>
                <a:cs typeface="Arial" charset="0"/>
              </a:rPr>
              <a:t>To support the development of advanced scientific and technological innovations of an inter-disciplinary character in the priority areas.   </a:t>
            </a:r>
            <a:endParaRPr lang="ru-RU" sz="1600">
              <a:solidFill>
                <a:srgbClr val="254061"/>
              </a:solidFill>
              <a:cs typeface="Arial" charset="0"/>
            </a:endParaRPr>
          </a:p>
          <a:p>
            <a:pPr algn="just">
              <a:spcBef>
                <a:spcPts val="500"/>
              </a:spcBef>
              <a:spcAft>
                <a:spcPts val="500"/>
              </a:spcAft>
              <a:buClr>
                <a:srgbClr val="10253F"/>
              </a:buClr>
              <a:buFont typeface="Wingdings" pitchFamily="2" charset="2"/>
              <a:buChar char="§"/>
            </a:pPr>
            <a:r>
              <a:rPr lang="en-US" sz="1600">
                <a:solidFill>
                  <a:srgbClr val="254061"/>
                </a:solidFill>
                <a:cs typeface="Arial" charset="0"/>
              </a:rPr>
              <a:t>To support the planning and co-ordination of research and product development</a:t>
            </a:r>
            <a:r>
              <a:rPr lang="ru-RU" sz="1600">
                <a:solidFill>
                  <a:srgbClr val="254061"/>
                </a:solidFill>
                <a:cs typeface="Arial" charset="0"/>
              </a:rPr>
              <a:t>.</a:t>
            </a:r>
          </a:p>
          <a:p>
            <a:pPr algn="just">
              <a:spcBef>
                <a:spcPts val="500"/>
              </a:spcBef>
              <a:spcAft>
                <a:spcPts val="500"/>
              </a:spcAft>
              <a:buClr>
                <a:srgbClr val="10253F"/>
              </a:buClr>
              <a:buFont typeface="Wingdings" pitchFamily="2" charset="2"/>
              <a:buChar char="§"/>
            </a:pPr>
            <a:r>
              <a:rPr lang="en-US" sz="1600">
                <a:solidFill>
                  <a:srgbClr val="254061"/>
                </a:solidFill>
                <a:cs typeface="Arial" charset="0"/>
              </a:rPr>
              <a:t>To ensure the integration of the Russian sector of applied scientific innovation into the global environment including BRICS cooperation. </a:t>
            </a:r>
            <a:endParaRPr lang="ru-RU" sz="1600">
              <a:solidFill>
                <a:srgbClr val="254061"/>
              </a:solidFill>
              <a:cs typeface="Arial" charset="0"/>
            </a:endParaRPr>
          </a:p>
          <a:p>
            <a:pPr algn="just">
              <a:spcBef>
                <a:spcPts val="500"/>
              </a:spcBef>
              <a:spcAft>
                <a:spcPts val="500"/>
              </a:spcAft>
              <a:buClr>
                <a:srgbClr val="10253F"/>
              </a:buClr>
              <a:buFont typeface="Wingdings" pitchFamily="2" charset="2"/>
              <a:buChar char="§"/>
            </a:pPr>
            <a:r>
              <a:rPr lang="en-US" sz="1600">
                <a:solidFill>
                  <a:srgbClr val="254061"/>
                </a:solidFill>
                <a:cs typeface="Arial" charset="0"/>
              </a:rPr>
              <a:t>To ensure higher productivity of the Russian sector of applied scientific innovation</a:t>
            </a:r>
            <a:r>
              <a:rPr lang="ru-RU" sz="1600">
                <a:solidFill>
                  <a:srgbClr val="254061"/>
                </a:solidFill>
                <a:cs typeface="Arial" charset="0"/>
              </a:rPr>
              <a:t>.</a:t>
            </a:r>
          </a:p>
        </p:txBody>
      </p:sp>
      <p:sp>
        <p:nvSpPr>
          <p:cNvPr id="7" name="Прямоугольник 6"/>
          <p:cNvSpPr/>
          <p:nvPr/>
        </p:nvSpPr>
        <p:spPr>
          <a:xfrm>
            <a:off x="179388" y="2133600"/>
            <a:ext cx="4105275" cy="527050"/>
          </a:xfrm>
          <a:prstGeom prst="rect">
            <a:avLst/>
          </a:prstGeom>
          <a:solidFill>
            <a:schemeClr val="tx2">
              <a:lumMod val="20000"/>
              <a:lumOff val="80000"/>
            </a:schemeClr>
          </a:solidFill>
        </p:spPr>
        <p:style>
          <a:lnRef idx="3">
            <a:schemeClr val="lt1"/>
          </a:lnRef>
          <a:fillRef idx="1">
            <a:schemeClr val="accent1"/>
          </a:fillRef>
          <a:effectRef idx="1">
            <a:schemeClr val="accent1"/>
          </a:effectRef>
          <a:fontRef idx="minor">
            <a:schemeClr val="lt1"/>
          </a:fontRef>
        </p:style>
        <p:txBody>
          <a:bodyPr>
            <a:spAutoFit/>
          </a:bodyPr>
          <a:lstStyle/>
          <a:p>
            <a:pPr algn="ctr">
              <a:defRPr/>
            </a:pPr>
            <a:r>
              <a:rPr lang="en-US" sz="1300" b="1">
                <a:solidFill>
                  <a:schemeClr val="tx1"/>
                </a:solidFill>
                <a:latin typeface="Arial" charset="0"/>
              </a:rPr>
              <a:t>Conduction of the applied scientific researches</a:t>
            </a:r>
            <a:endParaRPr lang="ru-RU" sz="1300">
              <a:solidFill>
                <a:schemeClr val="tx1"/>
              </a:solidFill>
              <a:latin typeface="Arial" charset="0"/>
            </a:endParaRPr>
          </a:p>
          <a:p>
            <a:pPr algn="ctr">
              <a:defRPr/>
            </a:pPr>
            <a:r>
              <a:rPr lang="en-US" sz="1300">
                <a:solidFill>
                  <a:schemeClr val="tx1"/>
                </a:solidFill>
                <a:latin typeface="Arial" charset="0"/>
              </a:rPr>
              <a:t>~400</a:t>
            </a:r>
            <a:r>
              <a:rPr lang="ru-RU" sz="1300">
                <a:solidFill>
                  <a:schemeClr val="tx1"/>
                </a:solidFill>
                <a:latin typeface="Arial" charset="0"/>
              </a:rPr>
              <a:t> </a:t>
            </a:r>
            <a:r>
              <a:rPr lang="en-US" sz="1300">
                <a:solidFill>
                  <a:schemeClr val="tx1"/>
                </a:solidFill>
                <a:latin typeface="Arial" charset="0"/>
              </a:rPr>
              <a:t>projects</a:t>
            </a:r>
            <a:r>
              <a:rPr lang="ru-RU" sz="1300">
                <a:solidFill>
                  <a:schemeClr val="tx1"/>
                </a:solidFill>
                <a:latin typeface="Arial" charset="0"/>
              </a:rPr>
              <a:t> </a:t>
            </a:r>
            <a:r>
              <a:rPr lang="en-US" sz="1300">
                <a:solidFill>
                  <a:schemeClr val="tx1"/>
                </a:solidFill>
                <a:latin typeface="Arial" charset="0"/>
              </a:rPr>
              <a:t>up to $0.6 million a year/ up to 3 years </a:t>
            </a:r>
            <a:endParaRPr lang="ru-RU" sz="1300">
              <a:solidFill>
                <a:schemeClr val="tx1"/>
              </a:solidFill>
              <a:latin typeface="Arial" charset="0"/>
            </a:endParaRPr>
          </a:p>
        </p:txBody>
      </p:sp>
      <p:sp>
        <p:nvSpPr>
          <p:cNvPr id="8" name="Прямоугольник 7"/>
          <p:cNvSpPr/>
          <p:nvPr/>
        </p:nvSpPr>
        <p:spPr>
          <a:xfrm>
            <a:off x="179388" y="2708275"/>
            <a:ext cx="4103687" cy="725488"/>
          </a:xfrm>
          <a:prstGeom prst="rect">
            <a:avLst/>
          </a:prstGeom>
          <a:solidFill>
            <a:schemeClr val="tx2">
              <a:lumMod val="20000"/>
              <a:lumOff val="80000"/>
            </a:schemeClr>
          </a:solidFill>
        </p:spPr>
        <p:style>
          <a:lnRef idx="3">
            <a:schemeClr val="lt1"/>
          </a:lnRef>
          <a:fillRef idx="1">
            <a:schemeClr val="accent1"/>
          </a:fillRef>
          <a:effectRef idx="1">
            <a:schemeClr val="accent1"/>
          </a:effectRef>
          <a:fontRef idx="minor">
            <a:schemeClr val="lt1"/>
          </a:fontRef>
        </p:style>
        <p:txBody>
          <a:bodyPr>
            <a:spAutoFit/>
          </a:bodyPr>
          <a:lstStyle/>
          <a:p>
            <a:pPr algn="ctr">
              <a:defRPr/>
            </a:pPr>
            <a:r>
              <a:rPr lang="en-US" sz="1300" b="1">
                <a:solidFill>
                  <a:schemeClr val="tx1"/>
                </a:solidFill>
                <a:latin typeface="Arial" charset="0"/>
              </a:rPr>
              <a:t>Conduction of the applied scientific researches for certain economy sectors</a:t>
            </a:r>
            <a:endParaRPr lang="ru-RU" sz="1300" b="1">
              <a:solidFill>
                <a:schemeClr val="tx1"/>
              </a:solidFill>
              <a:latin typeface="Arial" charset="0"/>
            </a:endParaRPr>
          </a:p>
          <a:p>
            <a:pPr algn="ctr">
              <a:defRPr/>
            </a:pPr>
            <a:r>
              <a:rPr lang="en-US" sz="1300">
                <a:solidFill>
                  <a:schemeClr val="tx1"/>
                </a:solidFill>
                <a:latin typeface="Arial" charset="0"/>
              </a:rPr>
              <a:t>~</a:t>
            </a:r>
            <a:r>
              <a:rPr lang="ru-RU" sz="1300">
                <a:solidFill>
                  <a:schemeClr val="tx1"/>
                </a:solidFill>
                <a:latin typeface="Arial" charset="0"/>
              </a:rPr>
              <a:t>500 </a:t>
            </a:r>
            <a:r>
              <a:rPr lang="en-US" sz="1300">
                <a:solidFill>
                  <a:schemeClr val="tx1"/>
                </a:solidFill>
                <a:latin typeface="Arial" charset="0"/>
              </a:rPr>
              <a:t>projects up to $0.9 million</a:t>
            </a:r>
            <a:r>
              <a:rPr lang="ru-RU" sz="1300">
                <a:solidFill>
                  <a:schemeClr val="tx1"/>
                </a:solidFill>
                <a:latin typeface="Arial" charset="0"/>
              </a:rPr>
              <a:t> </a:t>
            </a:r>
            <a:r>
              <a:rPr lang="en-US" sz="1300">
                <a:solidFill>
                  <a:schemeClr val="tx1"/>
                </a:solidFill>
                <a:latin typeface="Arial" charset="0"/>
              </a:rPr>
              <a:t>a year/up to 3 years</a:t>
            </a:r>
            <a:endParaRPr lang="ru-RU" sz="1300">
              <a:solidFill>
                <a:schemeClr val="tx1"/>
              </a:solidFill>
              <a:latin typeface="Arial" charset="0"/>
            </a:endParaRPr>
          </a:p>
        </p:txBody>
      </p:sp>
      <p:sp>
        <p:nvSpPr>
          <p:cNvPr id="9" name="Прямоугольник 8"/>
          <p:cNvSpPr/>
          <p:nvPr/>
        </p:nvSpPr>
        <p:spPr>
          <a:xfrm>
            <a:off x="179388" y="3500438"/>
            <a:ext cx="4103687" cy="527050"/>
          </a:xfrm>
          <a:prstGeom prst="rect">
            <a:avLst/>
          </a:prstGeom>
          <a:solidFill>
            <a:schemeClr val="tx2">
              <a:lumMod val="20000"/>
              <a:lumOff val="80000"/>
            </a:schemeClr>
          </a:solidFill>
        </p:spPr>
        <p:style>
          <a:lnRef idx="3">
            <a:schemeClr val="lt1"/>
          </a:lnRef>
          <a:fillRef idx="1">
            <a:schemeClr val="accent1"/>
          </a:fillRef>
          <a:effectRef idx="1">
            <a:schemeClr val="accent1"/>
          </a:effectRef>
          <a:fontRef idx="minor">
            <a:schemeClr val="lt1"/>
          </a:fontRef>
        </p:style>
        <p:txBody>
          <a:bodyPr>
            <a:spAutoFit/>
          </a:bodyPr>
          <a:lstStyle/>
          <a:p>
            <a:pPr algn="ctr">
              <a:defRPr/>
            </a:pPr>
            <a:r>
              <a:rPr lang="en-US" sz="1300" b="1" dirty="0">
                <a:solidFill>
                  <a:schemeClr val="tx1"/>
                </a:solidFill>
                <a:latin typeface="Arial" charset="0"/>
              </a:rPr>
              <a:t>Conduction of the complex scientific researches </a:t>
            </a:r>
          </a:p>
          <a:p>
            <a:pPr algn="ctr">
              <a:defRPr/>
            </a:pPr>
            <a:r>
              <a:rPr lang="en-US" sz="1300" dirty="0">
                <a:solidFill>
                  <a:schemeClr val="tx1"/>
                </a:solidFill>
                <a:latin typeface="Arial" charset="0"/>
              </a:rPr>
              <a:t>~</a:t>
            </a:r>
            <a:r>
              <a:rPr lang="ru-RU" sz="1300" dirty="0">
                <a:solidFill>
                  <a:schemeClr val="tx1"/>
                </a:solidFill>
                <a:latin typeface="Arial" charset="0"/>
              </a:rPr>
              <a:t>30 </a:t>
            </a:r>
            <a:r>
              <a:rPr lang="en-US" sz="1300" dirty="0">
                <a:solidFill>
                  <a:schemeClr val="tx1"/>
                </a:solidFill>
                <a:latin typeface="Arial" charset="0"/>
              </a:rPr>
              <a:t>projects up to $3 million a year</a:t>
            </a:r>
            <a:r>
              <a:rPr lang="ru-RU" sz="1300" dirty="0">
                <a:solidFill>
                  <a:schemeClr val="tx1"/>
                </a:solidFill>
                <a:latin typeface="Arial" charset="0"/>
              </a:rPr>
              <a:t> </a:t>
            </a:r>
            <a:r>
              <a:rPr lang="en-US" sz="1300" dirty="0">
                <a:solidFill>
                  <a:schemeClr val="tx1"/>
                </a:solidFill>
                <a:latin typeface="Arial" charset="0"/>
              </a:rPr>
              <a:t> </a:t>
            </a:r>
            <a:endParaRPr lang="ru-RU" sz="1300" dirty="0">
              <a:solidFill>
                <a:schemeClr val="tx1"/>
              </a:solidFill>
              <a:latin typeface="Arial" charset="0"/>
            </a:endParaRPr>
          </a:p>
        </p:txBody>
      </p:sp>
      <p:sp>
        <p:nvSpPr>
          <p:cNvPr id="10" name="Прямоугольник 9"/>
          <p:cNvSpPr/>
          <p:nvPr/>
        </p:nvSpPr>
        <p:spPr>
          <a:xfrm>
            <a:off x="179388" y="4076700"/>
            <a:ext cx="4103687" cy="923925"/>
          </a:xfrm>
          <a:prstGeom prst="rect">
            <a:avLst/>
          </a:prstGeom>
          <a:solidFill>
            <a:schemeClr val="tx2">
              <a:lumMod val="20000"/>
              <a:lumOff val="80000"/>
            </a:schemeClr>
          </a:solidFill>
        </p:spPr>
        <p:style>
          <a:lnRef idx="3">
            <a:schemeClr val="lt1"/>
          </a:lnRef>
          <a:fillRef idx="1">
            <a:schemeClr val="accent1"/>
          </a:fillRef>
          <a:effectRef idx="1">
            <a:schemeClr val="accent1"/>
          </a:effectRef>
          <a:fontRef idx="minor">
            <a:schemeClr val="lt1"/>
          </a:fontRef>
        </p:style>
        <p:txBody>
          <a:bodyPr>
            <a:spAutoFit/>
          </a:bodyPr>
          <a:lstStyle/>
          <a:p>
            <a:pPr algn="ctr">
              <a:defRPr/>
            </a:pPr>
            <a:r>
              <a:rPr lang="en-US" sz="1300" b="1">
                <a:solidFill>
                  <a:schemeClr val="tx1"/>
                </a:solidFill>
                <a:latin typeface="Arial" charset="0"/>
              </a:rPr>
              <a:t>Conduction of the researches within international scientific and technological cooperation</a:t>
            </a:r>
          </a:p>
          <a:p>
            <a:pPr algn="ctr">
              <a:defRPr/>
            </a:pPr>
            <a:r>
              <a:rPr lang="en-US" sz="1300">
                <a:solidFill>
                  <a:schemeClr val="tx1"/>
                </a:solidFill>
                <a:latin typeface="Arial" charset="0"/>
              </a:rPr>
              <a:t>~130</a:t>
            </a:r>
            <a:r>
              <a:rPr lang="ru-RU" sz="1300">
                <a:solidFill>
                  <a:schemeClr val="tx1"/>
                </a:solidFill>
                <a:latin typeface="Arial" charset="0"/>
              </a:rPr>
              <a:t> </a:t>
            </a:r>
            <a:r>
              <a:rPr lang="en-US" sz="1300">
                <a:solidFill>
                  <a:schemeClr val="tx1"/>
                </a:solidFill>
                <a:latin typeface="Arial" charset="0"/>
              </a:rPr>
              <a:t>projects up to $1.5million a year/up to 3 years</a:t>
            </a:r>
            <a:endParaRPr lang="ru-RU" sz="1300">
              <a:solidFill>
                <a:schemeClr val="tx1"/>
              </a:solidFill>
              <a:latin typeface="Arial" charset="0"/>
            </a:endParaRPr>
          </a:p>
        </p:txBody>
      </p:sp>
      <p:sp>
        <p:nvSpPr>
          <p:cNvPr id="11" name="Прямоугольник 10"/>
          <p:cNvSpPr/>
          <p:nvPr/>
        </p:nvSpPr>
        <p:spPr>
          <a:xfrm>
            <a:off x="179388" y="5084763"/>
            <a:ext cx="4129087" cy="725487"/>
          </a:xfrm>
          <a:prstGeom prst="rect">
            <a:avLst/>
          </a:prstGeom>
          <a:solidFill>
            <a:schemeClr val="tx2">
              <a:lumMod val="20000"/>
              <a:lumOff val="80000"/>
            </a:schemeClr>
          </a:solidFill>
        </p:spPr>
        <p:style>
          <a:lnRef idx="3">
            <a:schemeClr val="lt1"/>
          </a:lnRef>
          <a:fillRef idx="1">
            <a:schemeClr val="accent1"/>
          </a:fillRef>
          <a:effectRef idx="1">
            <a:schemeClr val="accent1"/>
          </a:effectRef>
          <a:fontRef idx="minor">
            <a:schemeClr val="lt1"/>
          </a:fontRef>
        </p:style>
        <p:txBody>
          <a:bodyPr>
            <a:spAutoFit/>
          </a:bodyPr>
          <a:lstStyle/>
          <a:p>
            <a:pPr algn="ctr">
              <a:defRPr/>
            </a:pPr>
            <a:r>
              <a:rPr lang="en-US" sz="1300" b="1">
                <a:solidFill>
                  <a:schemeClr val="tx1"/>
                </a:solidFill>
                <a:latin typeface="Arial" charset="0"/>
                <a:cs typeface="Arial" charset="0"/>
              </a:rPr>
              <a:t>Support and development of unique scientific installations</a:t>
            </a:r>
            <a:r>
              <a:rPr lang="ru-RU" sz="1300" b="1">
                <a:solidFill>
                  <a:schemeClr val="tx1"/>
                </a:solidFill>
                <a:latin typeface="Arial" charset="0"/>
                <a:cs typeface="Arial" charset="0"/>
              </a:rPr>
              <a:t/>
            </a:r>
            <a:br>
              <a:rPr lang="ru-RU" sz="1300" b="1">
                <a:solidFill>
                  <a:schemeClr val="tx1"/>
                </a:solidFill>
                <a:latin typeface="Arial" charset="0"/>
                <a:cs typeface="Arial" charset="0"/>
              </a:rPr>
            </a:br>
            <a:r>
              <a:rPr lang="en-US" sz="1300">
                <a:solidFill>
                  <a:schemeClr val="tx1"/>
                </a:solidFill>
                <a:latin typeface="Arial" charset="0"/>
                <a:cs typeface="Arial" charset="0"/>
              </a:rPr>
              <a:t>~15</a:t>
            </a:r>
            <a:r>
              <a:rPr lang="ru-RU" sz="1300">
                <a:solidFill>
                  <a:schemeClr val="tx1"/>
                </a:solidFill>
                <a:latin typeface="Arial" charset="0"/>
                <a:cs typeface="Arial" charset="0"/>
              </a:rPr>
              <a:t> </a:t>
            </a:r>
            <a:r>
              <a:rPr lang="en-US" sz="1300">
                <a:solidFill>
                  <a:schemeClr val="tx1"/>
                </a:solidFill>
                <a:latin typeface="Arial" charset="0"/>
                <a:cs typeface="Arial" charset="0"/>
              </a:rPr>
              <a:t>projects up to  $1.5 million a year/up to 3 yrs  </a:t>
            </a:r>
            <a:endParaRPr lang="ru-RU" sz="1300">
              <a:solidFill>
                <a:schemeClr val="tx1"/>
              </a:solidFill>
              <a:latin typeface="Arial" charset="0"/>
              <a:cs typeface="Arial" charset="0"/>
            </a:endParaRPr>
          </a:p>
        </p:txBody>
      </p:sp>
      <p:sp>
        <p:nvSpPr>
          <p:cNvPr id="3" name="Прямоугольник 10"/>
          <p:cNvSpPr/>
          <p:nvPr/>
        </p:nvSpPr>
        <p:spPr>
          <a:xfrm>
            <a:off x="179388" y="5876925"/>
            <a:ext cx="4129087" cy="725488"/>
          </a:xfrm>
          <a:prstGeom prst="rect">
            <a:avLst/>
          </a:prstGeom>
          <a:solidFill>
            <a:schemeClr val="tx2">
              <a:lumMod val="20000"/>
              <a:lumOff val="80000"/>
            </a:schemeClr>
          </a:solidFill>
          <a:ln>
            <a:solidFill>
              <a:srgbClr val="EDF2F9"/>
            </a:solidFill>
          </a:ln>
        </p:spPr>
        <p:style>
          <a:lnRef idx="3">
            <a:schemeClr val="lt1"/>
          </a:lnRef>
          <a:fillRef idx="1">
            <a:schemeClr val="accent1"/>
          </a:fillRef>
          <a:effectRef idx="1">
            <a:schemeClr val="accent1"/>
          </a:effectRef>
          <a:fontRef idx="minor">
            <a:schemeClr val="lt1"/>
          </a:fontRef>
        </p:style>
        <p:txBody>
          <a:bodyPr>
            <a:spAutoFit/>
          </a:bodyPr>
          <a:lstStyle/>
          <a:p>
            <a:pPr algn="ctr">
              <a:defRPr/>
            </a:pPr>
            <a:r>
              <a:rPr lang="en-US" sz="1300" b="1" dirty="0">
                <a:solidFill>
                  <a:schemeClr val="tx1"/>
                </a:solidFill>
                <a:latin typeface="Arial" charset="0"/>
              </a:rPr>
              <a:t>Support and development of centers of collective use of scientific equipment</a:t>
            </a:r>
            <a:r>
              <a:rPr lang="ru-RU" sz="1300" b="1" dirty="0">
                <a:solidFill>
                  <a:schemeClr val="tx1"/>
                </a:solidFill>
                <a:latin typeface="Arial" charset="0"/>
              </a:rPr>
              <a:t/>
            </a:r>
            <a:br>
              <a:rPr lang="ru-RU" sz="1300" b="1" dirty="0">
                <a:solidFill>
                  <a:schemeClr val="tx1"/>
                </a:solidFill>
                <a:latin typeface="Arial" charset="0"/>
              </a:rPr>
            </a:br>
            <a:r>
              <a:rPr lang="en-US" sz="1300" dirty="0">
                <a:solidFill>
                  <a:schemeClr val="tx1"/>
                </a:solidFill>
                <a:latin typeface="Arial" charset="0"/>
              </a:rPr>
              <a:t>~40</a:t>
            </a:r>
            <a:r>
              <a:rPr lang="ru-RU" sz="1300" dirty="0">
                <a:solidFill>
                  <a:schemeClr val="tx1"/>
                </a:solidFill>
                <a:latin typeface="Arial" charset="0"/>
              </a:rPr>
              <a:t> </a:t>
            </a:r>
            <a:r>
              <a:rPr lang="en-US" sz="1300" dirty="0">
                <a:solidFill>
                  <a:schemeClr val="tx1"/>
                </a:solidFill>
                <a:latin typeface="Arial" charset="0"/>
              </a:rPr>
              <a:t>projects up to</a:t>
            </a:r>
            <a:r>
              <a:rPr lang="ru-RU" sz="1300" dirty="0">
                <a:solidFill>
                  <a:schemeClr val="tx1"/>
                </a:solidFill>
                <a:latin typeface="Arial" charset="0"/>
              </a:rPr>
              <a:t> </a:t>
            </a:r>
            <a:r>
              <a:rPr lang="en-US" sz="1300" dirty="0">
                <a:solidFill>
                  <a:schemeClr val="tx1"/>
                </a:solidFill>
                <a:latin typeface="Arial" charset="0"/>
              </a:rPr>
              <a:t>$3 million a year/up to 3 years </a:t>
            </a:r>
            <a:endParaRPr lang="ru-RU" sz="1300" dirty="0">
              <a:solidFill>
                <a:schemeClr val="tx1"/>
              </a:solidFill>
              <a:latin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75" name="Rectangle 2"/>
          <p:cNvSpPr>
            <a:spLocks noGrp="1"/>
          </p:cNvSpPr>
          <p:nvPr>
            <p:ph type="title" idx="4294967295"/>
          </p:nvPr>
        </p:nvSpPr>
        <p:spPr>
          <a:xfrm>
            <a:off x="2268538" y="0"/>
            <a:ext cx="6553200" cy="1655763"/>
          </a:xfrm>
        </p:spPr>
        <p:txBody>
          <a:bodyPr/>
          <a:lstStyle/>
          <a:p>
            <a:pPr algn="r"/>
            <a:r>
              <a:rPr lang="en-US" sz="2400" b="1" smtClean="0">
                <a:solidFill>
                  <a:srgbClr val="17375E"/>
                </a:solidFill>
                <a:cs typeface="Arial" charset="0"/>
              </a:rPr>
              <a:t>Implementation</a:t>
            </a:r>
            <a:r>
              <a:rPr lang="en-US" sz="2400" b="1" smtClean="0">
                <a:solidFill>
                  <a:srgbClr val="17375E"/>
                </a:solidFill>
              </a:rPr>
              <a:t> of international coordinated calls in the priority areas by the Ministry of Education and Science of the Russian Federation </a:t>
            </a:r>
            <a:br>
              <a:rPr lang="en-US" sz="2400" b="1" smtClean="0">
                <a:solidFill>
                  <a:srgbClr val="17375E"/>
                </a:solidFill>
              </a:rPr>
            </a:br>
            <a:r>
              <a:rPr lang="en-US" sz="2400" b="1" smtClean="0">
                <a:solidFill>
                  <a:srgbClr val="17375E"/>
                </a:solidFill>
              </a:rPr>
              <a:t>in 2007-2013</a:t>
            </a:r>
            <a:endParaRPr lang="ru-RU" sz="3200" i="1" smtClean="0">
              <a:solidFill>
                <a:srgbClr val="17375E"/>
              </a:solidFill>
              <a:latin typeface="Arial" charset="0"/>
            </a:endParaRPr>
          </a:p>
        </p:txBody>
      </p:sp>
      <p:sp>
        <p:nvSpPr>
          <p:cNvPr id="39976" name="TextBox 8"/>
          <p:cNvSpPr txBox="1">
            <a:spLocks noChangeArrowheads="1"/>
          </p:cNvSpPr>
          <p:nvPr/>
        </p:nvSpPr>
        <p:spPr bwMode="auto">
          <a:xfrm>
            <a:off x="179388" y="1557338"/>
            <a:ext cx="3095625" cy="825500"/>
          </a:xfrm>
          <a:prstGeom prst="rect">
            <a:avLst/>
          </a:prstGeom>
          <a:noFill/>
          <a:ln w="9525">
            <a:noFill/>
            <a:miter lim="800000"/>
            <a:headEnd/>
            <a:tailEnd/>
          </a:ln>
        </p:spPr>
        <p:txBody>
          <a:bodyPr>
            <a:spAutoFit/>
          </a:bodyPr>
          <a:lstStyle/>
          <a:p>
            <a:r>
              <a:rPr lang="en-US" sz="1600">
                <a:solidFill>
                  <a:srgbClr val="17375E"/>
                </a:solidFill>
              </a:rPr>
              <a:t>Distribution of S&amp;T projects by international partners within FTP on R&amp;D (2007-2013)</a:t>
            </a:r>
            <a:endParaRPr lang="ru-RU" altLang="ru-RU" sz="1600">
              <a:solidFill>
                <a:srgbClr val="17375E"/>
              </a:solidFill>
            </a:endParaRPr>
          </a:p>
        </p:txBody>
      </p:sp>
      <p:sp>
        <p:nvSpPr>
          <p:cNvPr id="39977" name="TextBox 6"/>
          <p:cNvSpPr txBox="1">
            <a:spLocks noChangeArrowheads="1"/>
          </p:cNvSpPr>
          <p:nvPr/>
        </p:nvSpPr>
        <p:spPr bwMode="auto">
          <a:xfrm>
            <a:off x="179388" y="4797425"/>
            <a:ext cx="2449512" cy="1314450"/>
          </a:xfrm>
          <a:prstGeom prst="rect">
            <a:avLst/>
          </a:prstGeom>
          <a:noFill/>
          <a:ln w="9525">
            <a:noFill/>
            <a:miter lim="800000"/>
            <a:headEnd/>
            <a:tailEnd/>
          </a:ln>
        </p:spPr>
        <p:txBody>
          <a:bodyPr>
            <a:spAutoFit/>
          </a:bodyPr>
          <a:lstStyle/>
          <a:p>
            <a:r>
              <a:rPr lang="en-US" sz="1600">
                <a:solidFill>
                  <a:srgbClr val="17375E"/>
                </a:solidFill>
              </a:rPr>
              <a:t>Distribution of S&amp;T projects by the targeted priority areas within FTP on R&amp;D (2007-2013)</a:t>
            </a:r>
            <a:endParaRPr lang="ru-RU" sz="1600">
              <a:solidFill>
                <a:srgbClr val="17375E"/>
              </a:solidFill>
            </a:endParaRPr>
          </a:p>
          <a:p>
            <a:endParaRPr lang="ru-RU" altLang="ru-RU" sz="1600">
              <a:solidFill>
                <a:srgbClr val="17375E"/>
              </a:solidFill>
              <a:cs typeface="Arial" charset="0"/>
            </a:endParaRPr>
          </a:p>
        </p:txBody>
      </p:sp>
      <p:sp>
        <p:nvSpPr>
          <p:cNvPr id="39978" name="TextBox 6"/>
          <p:cNvSpPr txBox="1">
            <a:spLocks noChangeArrowheads="1"/>
          </p:cNvSpPr>
          <p:nvPr/>
        </p:nvSpPr>
        <p:spPr bwMode="auto">
          <a:xfrm>
            <a:off x="179388" y="3141663"/>
            <a:ext cx="2808287" cy="1069975"/>
          </a:xfrm>
          <a:prstGeom prst="rect">
            <a:avLst/>
          </a:prstGeom>
          <a:noFill/>
          <a:ln w="9525">
            <a:noFill/>
            <a:miter lim="800000"/>
            <a:headEnd/>
            <a:tailEnd/>
          </a:ln>
        </p:spPr>
        <p:txBody>
          <a:bodyPr>
            <a:spAutoFit/>
          </a:bodyPr>
          <a:lstStyle/>
          <a:p>
            <a:r>
              <a:rPr lang="en-US" sz="1600">
                <a:solidFill>
                  <a:srgbClr val="17375E"/>
                </a:solidFill>
              </a:rPr>
              <a:t>Distribution of S&amp;T projects by allocated funding within FTP on R&amp;D (2007-2013)</a:t>
            </a:r>
            <a:endParaRPr lang="ru-RU" sz="1600">
              <a:solidFill>
                <a:srgbClr val="17375E"/>
              </a:solidFill>
            </a:endParaRPr>
          </a:p>
          <a:p>
            <a:endParaRPr lang="ru-RU" altLang="ru-RU" sz="1600">
              <a:solidFill>
                <a:srgbClr val="17375E"/>
              </a:solidFill>
              <a:cs typeface="Arial" charset="0"/>
            </a:endParaRPr>
          </a:p>
        </p:txBody>
      </p:sp>
      <p:graphicFrame>
        <p:nvGraphicFramePr>
          <p:cNvPr id="39981" name="Object 45"/>
          <p:cNvGraphicFramePr>
            <a:graphicFrameLocks noChangeAspect="1"/>
          </p:cNvGraphicFramePr>
          <p:nvPr/>
        </p:nvGraphicFramePr>
        <p:xfrm>
          <a:off x="2638425" y="3573463"/>
          <a:ext cx="6505575" cy="3867150"/>
        </p:xfrm>
        <a:graphic>
          <a:graphicData uri="http://schemas.openxmlformats.org/presentationml/2006/ole">
            <p:oleObj spid="_x0000_s40005" name="Диаграмма" r:id="rId3" imgW="6429375" imgH="3543300" progId="Excel.Sheet.8">
              <p:embed/>
            </p:oleObj>
          </a:graphicData>
        </a:graphic>
      </p:graphicFrame>
      <p:graphicFrame>
        <p:nvGraphicFramePr>
          <p:cNvPr id="39982" name="Object 46"/>
          <p:cNvGraphicFramePr>
            <a:graphicFrameLocks noChangeAspect="1"/>
          </p:cNvGraphicFramePr>
          <p:nvPr/>
        </p:nvGraphicFramePr>
        <p:xfrm>
          <a:off x="3419475" y="692150"/>
          <a:ext cx="8124825" cy="4086225"/>
        </p:xfrm>
        <a:graphic>
          <a:graphicData uri="http://schemas.openxmlformats.org/presentationml/2006/ole">
            <p:oleObj spid="_x0000_s40006" name="Диаграмма" r:id="rId4" imgW="8048434" imgH="3762184" progId="Excel.Sheet.8">
              <p:embed/>
            </p:oleObj>
          </a:graphicData>
        </a:graphic>
      </p:graphicFrame>
      <p:graphicFrame>
        <p:nvGraphicFramePr>
          <p:cNvPr id="39983" name="Object 47"/>
          <p:cNvGraphicFramePr>
            <a:graphicFrameLocks noChangeAspect="1"/>
          </p:cNvGraphicFramePr>
          <p:nvPr/>
        </p:nvGraphicFramePr>
        <p:xfrm>
          <a:off x="2771775" y="3068638"/>
          <a:ext cx="7278688" cy="2466975"/>
        </p:xfrm>
        <a:graphic>
          <a:graphicData uri="http://schemas.openxmlformats.org/presentationml/2006/ole">
            <p:oleObj spid="_x0000_s40007" name="Диаграмма" r:id="rId5" imgW="6991160" imgH="2467166" progId="Excel.Sheet.8">
              <p:embed/>
            </p:oleObj>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p:cNvSpPr>
          <p:nvPr>
            <p:ph type="title" idx="4294967295"/>
          </p:nvPr>
        </p:nvSpPr>
        <p:spPr>
          <a:xfrm>
            <a:off x="1979613" y="188913"/>
            <a:ext cx="6985000" cy="1439862"/>
          </a:xfrm>
        </p:spPr>
        <p:txBody>
          <a:bodyPr/>
          <a:lstStyle/>
          <a:p>
            <a:pPr algn="r"/>
            <a:r>
              <a:rPr lang="en-GB" altLang="ru-RU" sz="1800" b="1" smtClean="0">
                <a:solidFill>
                  <a:srgbClr val="17375E"/>
                </a:solidFill>
                <a:latin typeface="Arial" charset="0"/>
              </a:rPr>
              <a:t> Awardees of Russian Mega-grants</a:t>
            </a:r>
            <a:r>
              <a:rPr lang="en-GB" altLang="ru-RU" sz="1600" b="1" smtClean="0">
                <a:solidFill>
                  <a:srgbClr val="17375E"/>
                </a:solidFill>
                <a:latin typeface="Arial" charset="0"/>
              </a:rPr>
              <a:t> </a:t>
            </a:r>
            <a:r>
              <a:rPr lang="ru-RU" altLang="ru-RU" sz="1600" b="1" smtClean="0">
                <a:solidFill>
                  <a:srgbClr val="17375E"/>
                </a:solidFill>
                <a:latin typeface="Arial" charset="0"/>
              </a:rPr>
              <a:t/>
            </a:r>
            <a:br>
              <a:rPr lang="ru-RU" altLang="ru-RU" sz="1600" b="1" smtClean="0">
                <a:solidFill>
                  <a:srgbClr val="17375E"/>
                </a:solidFill>
                <a:latin typeface="Arial" charset="0"/>
              </a:rPr>
            </a:br>
            <a:r>
              <a:rPr lang="en-GB" altLang="ru-RU" sz="1600" i="1" smtClean="0">
                <a:solidFill>
                  <a:srgbClr val="17375E"/>
                </a:solidFill>
                <a:latin typeface="Arial" charset="0"/>
              </a:rPr>
              <a:t>(Decree No.220 </a:t>
            </a:r>
            <a:r>
              <a:rPr lang="en-US" altLang="ru-RU" sz="1600" i="1" smtClean="0">
                <a:solidFill>
                  <a:srgbClr val="17375E"/>
                </a:solidFill>
                <a:latin typeface="Arial" charset="0"/>
              </a:rPr>
              <a:t>“</a:t>
            </a:r>
            <a:r>
              <a:rPr lang="en-US" sz="1600" i="1" smtClean="0">
                <a:solidFill>
                  <a:srgbClr val="17375E"/>
                </a:solidFill>
                <a:latin typeface="Arial" charset="0"/>
              </a:rPr>
              <a:t>On the </a:t>
            </a:r>
            <a:r>
              <a:rPr lang="en-GB" sz="1600" i="1" smtClean="0">
                <a:solidFill>
                  <a:srgbClr val="17375E"/>
                </a:solidFill>
                <a:latin typeface="Arial" charset="0"/>
              </a:rPr>
              <a:t>Measures Aimed to Attract Leading Scientists to the Russian Establishments of Higher Professional Education</a:t>
            </a:r>
            <a:r>
              <a:rPr lang="en-US" sz="1600" i="1" smtClean="0">
                <a:solidFill>
                  <a:srgbClr val="17375E"/>
                </a:solidFill>
                <a:latin typeface="Arial" charset="0"/>
              </a:rPr>
              <a:t>, Scientific Institutions of the State Science Academies and State Research Centers of</a:t>
            </a:r>
            <a:r>
              <a:rPr lang="ru-RU" sz="1600" i="1" smtClean="0">
                <a:solidFill>
                  <a:srgbClr val="17375E"/>
                </a:solidFill>
                <a:latin typeface="Arial" charset="0"/>
              </a:rPr>
              <a:t> </a:t>
            </a:r>
            <a:r>
              <a:rPr lang="en-US" sz="1600" i="1" smtClean="0">
                <a:solidFill>
                  <a:srgbClr val="17375E"/>
                </a:solidFill>
                <a:latin typeface="Arial" charset="0"/>
              </a:rPr>
              <a:t>the Russian Federation”</a:t>
            </a:r>
            <a:r>
              <a:rPr lang="en-US" altLang="ja-JP" sz="2200" i="1" smtClean="0">
                <a:solidFill>
                  <a:srgbClr val="17375E"/>
                </a:solidFill>
                <a:latin typeface="Arial" charset="0"/>
                <a:cs typeface="ＭＳ Ｐゴシック"/>
              </a:rPr>
              <a:t>)</a:t>
            </a:r>
            <a:endParaRPr lang="ru-RU" sz="2200" i="1" smtClean="0">
              <a:solidFill>
                <a:srgbClr val="17375E"/>
              </a:solidFill>
              <a:latin typeface="Arial" charset="0"/>
              <a:ea typeface="ＭＳ Ｐゴシック"/>
              <a:cs typeface="ＭＳ Ｐゴシック"/>
            </a:endParaRPr>
          </a:p>
        </p:txBody>
      </p:sp>
      <p:sp>
        <p:nvSpPr>
          <p:cNvPr id="40962" name="TextBox 5"/>
          <p:cNvSpPr>
            <a:spLocks noGrp="1" noChangeArrowheads="1"/>
          </p:cNvSpPr>
          <p:nvPr>
            <p:ph type="body" idx="4294967295"/>
          </p:nvPr>
        </p:nvSpPr>
        <p:spPr>
          <a:xfrm>
            <a:off x="323850" y="2276475"/>
            <a:ext cx="8640763" cy="4826000"/>
          </a:xfrm>
        </p:spPr>
        <p:txBody>
          <a:bodyPr/>
          <a:lstStyle/>
          <a:p>
            <a:pPr>
              <a:lnSpc>
                <a:spcPct val="80000"/>
              </a:lnSpc>
              <a:buFont typeface="Arial" charset="0"/>
              <a:buNone/>
            </a:pPr>
            <a:r>
              <a:rPr lang="en-GB" altLang="ru-RU" sz="1800" b="1" smtClean="0">
                <a:solidFill>
                  <a:srgbClr val="17375E"/>
                </a:solidFill>
                <a:latin typeface="Arial" charset="0"/>
              </a:rPr>
              <a:t>1st call (2010):</a:t>
            </a:r>
            <a:r>
              <a:rPr lang="en-GB" altLang="ru-RU" sz="1800" smtClean="0">
                <a:solidFill>
                  <a:srgbClr val="17375E"/>
                </a:solidFill>
                <a:latin typeface="Arial" charset="0"/>
              </a:rPr>
              <a:t> </a:t>
            </a:r>
            <a:r>
              <a:rPr lang="ru-RU" altLang="ru-RU" sz="1800" smtClean="0">
                <a:solidFill>
                  <a:srgbClr val="17375E"/>
                </a:solidFill>
                <a:latin typeface="Arial" charset="0"/>
              </a:rPr>
              <a:t>3</a:t>
            </a:r>
            <a:r>
              <a:rPr lang="en-US" altLang="ru-RU" sz="1800" smtClean="0">
                <a:solidFill>
                  <a:srgbClr val="17375E"/>
                </a:solidFill>
                <a:latin typeface="Arial" charset="0"/>
              </a:rPr>
              <a:t>9 </a:t>
            </a:r>
            <a:r>
              <a:rPr lang="en-GB" altLang="ru-RU" sz="1800" smtClean="0">
                <a:solidFill>
                  <a:srgbClr val="17375E"/>
                </a:solidFill>
                <a:latin typeface="Arial" charset="0"/>
              </a:rPr>
              <a:t>grant contracts were signed. Among the grantees 21 are Russian (including 11 with double residence), 12 EU citizens, 3 winners from USA and 3 from other countries.</a:t>
            </a:r>
            <a:endParaRPr lang="ru-RU" altLang="ru-RU" sz="1800" smtClean="0">
              <a:solidFill>
                <a:srgbClr val="17375E"/>
              </a:solidFill>
              <a:latin typeface="Arial" charset="0"/>
            </a:endParaRPr>
          </a:p>
          <a:p>
            <a:pPr>
              <a:lnSpc>
                <a:spcPct val="80000"/>
              </a:lnSpc>
              <a:buFont typeface="Arial" charset="0"/>
              <a:buNone/>
            </a:pPr>
            <a:endParaRPr lang="ru-RU" altLang="ru-RU" sz="1800" smtClean="0">
              <a:solidFill>
                <a:srgbClr val="17375E"/>
              </a:solidFill>
              <a:latin typeface="Arial" charset="0"/>
            </a:endParaRPr>
          </a:p>
          <a:p>
            <a:pPr eaLnBrk="1" hangingPunct="1">
              <a:lnSpc>
                <a:spcPct val="80000"/>
              </a:lnSpc>
              <a:spcBef>
                <a:spcPct val="0"/>
              </a:spcBef>
              <a:buFontTx/>
              <a:buNone/>
            </a:pPr>
            <a:r>
              <a:rPr lang="en-GB" altLang="ru-RU" sz="1800" b="1" smtClean="0">
                <a:solidFill>
                  <a:srgbClr val="17375E"/>
                </a:solidFill>
                <a:latin typeface="Arial" charset="0"/>
              </a:rPr>
              <a:t>2nd call (2011):</a:t>
            </a:r>
            <a:r>
              <a:rPr lang="en-GB" altLang="ru-RU" sz="1800" smtClean="0">
                <a:solidFill>
                  <a:srgbClr val="17375E"/>
                </a:solidFill>
                <a:latin typeface="Arial" charset="0"/>
              </a:rPr>
              <a:t>  38 grant contracts were signed. Among the grantees 1</a:t>
            </a:r>
            <a:r>
              <a:rPr lang="ru-RU" altLang="ru-RU" sz="1800" smtClean="0">
                <a:solidFill>
                  <a:srgbClr val="17375E"/>
                </a:solidFill>
                <a:latin typeface="Arial" charset="0"/>
              </a:rPr>
              <a:t>8</a:t>
            </a:r>
            <a:r>
              <a:rPr lang="en-GB" altLang="ru-RU" sz="1800" smtClean="0">
                <a:solidFill>
                  <a:srgbClr val="17375E"/>
                </a:solidFill>
                <a:latin typeface="Arial" charset="0"/>
              </a:rPr>
              <a:t> are Russian (including 1</a:t>
            </a:r>
            <a:r>
              <a:rPr lang="ru-RU" altLang="ru-RU" sz="1800" smtClean="0">
                <a:solidFill>
                  <a:srgbClr val="17375E"/>
                </a:solidFill>
                <a:latin typeface="Arial" charset="0"/>
              </a:rPr>
              <a:t>2</a:t>
            </a:r>
            <a:r>
              <a:rPr lang="en-GB" altLang="ru-RU" sz="1800" smtClean="0">
                <a:solidFill>
                  <a:srgbClr val="17375E"/>
                </a:solidFill>
                <a:latin typeface="Arial" charset="0"/>
              </a:rPr>
              <a:t> double citizenships), 12 EU citizens, </a:t>
            </a:r>
            <a:r>
              <a:rPr lang="ru-RU" altLang="ru-RU" sz="1800" smtClean="0">
                <a:solidFill>
                  <a:srgbClr val="17375E"/>
                </a:solidFill>
                <a:latin typeface="Arial" charset="0"/>
              </a:rPr>
              <a:t>7</a:t>
            </a:r>
            <a:r>
              <a:rPr lang="en-GB" altLang="ru-RU" sz="1800" smtClean="0">
                <a:solidFill>
                  <a:srgbClr val="17375E"/>
                </a:solidFill>
                <a:latin typeface="Arial" charset="0"/>
              </a:rPr>
              <a:t> winners from USA and 1 from Japan. </a:t>
            </a:r>
          </a:p>
          <a:p>
            <a:pPr eaLnBrk="1" hangingPunct="1">
              <a:lnSpc>
                <a:spcPct val="80000"/>
              </a:lnSpc>
              <a:spcBef>
                <a:spcPct val="0"/>
              </a:spcBef>
              <a:buFontTx/>
              <a:buNone/>
            </a:pPr>
            <a:endParaRPr lang="ru-RU" altLang="ru-RU" sz="1800" smtClean="0">
              <a:solidFill>
                <a:srgbClr val="17375E"/>
              </a:solidFill>
              <a:latin typeface="Arial" charset="0"/>
            </a:endParaRPr>
          </a:p>
          <a:p>
            <a:pPr eaLnBrk="1" hangingPunct="1">
              <a:lnSpc>
                <a:spcPct val="80000"/>
              </a:lnSpc>
              <a:spcBef>
                <a:spcPct val="0"/>
              </a:spcBef>
              <a:buFontTx/>
              <a:buNone/>
            </a:pPr>
            <a:r>
              <a:rPr lang="en-GB" altLang="ru-RU" sz="1800" b="1" smtClean="0">
                <a:solidFill>
                  <a:srgbClr val="17375E"/>
                </a:solidFill>
                <a:latin typeface="Arial" charset="0"/>
              </a:rPr>
              <a:t>3rd call (2012):</a:t>
            </a:r>
            <a:r>
              <a:rPr lang="en-GB" altLang="ru-RU" sz="1800" smtClean="0">
                <a:solidFill>
                  <a:srgbClr val="17375E"/>
                </a:solidFill>
                <a:latin typeface="Arial" charset="0"/>
              </a:rPr>
              <a:t> 41 grant contracts were signed. Among the grantees 19 are Russian (including 9 double citizenships), </a:t>
            </a:r>
            <a:r>
              <a:rPr lang="ru-RU" altLang="ru-RU" sz="1800" smtClean="0">
                <a:solidFill>
                  <a:srgbClr val="17375E"/>
                </a:solidFill>
                <a:latin typeface="Arial" charset="0"/>
              </a:rPr>
              <a:t>9</a:t>
            </a:r>
            <a:r>
              <a:rPr lang="en-GB" altLang="ru-RU" sz="1800" smtClean="0">
                <a:solidFill>
                  <a:srgbClr val="17375E"/>
                </a:solidFill>
                <a:latin typeface="Arial" charset="0"/>
              </a:rPr>
              <a:t> EU citizens, </a:t>
            </a:r>
            <a:r>
              <a:rPr lang="ru-RU" altLang="ru-RU" sz="1800" smtClean="0">
                <a:solidFill>
                  <a:srgbClr val="17375E"/>
                </a:solidFill>
                <a:latin typeface="Arial" charset="0"/>
              </a:rPr>
              <a:t>5</a:t>
            </a:r>
            <a:r>
              <a:rPr lang="en-GB" altLang="ru-RU" sz="1800" smtClean="0">
                <a:solidFill>
                  <a:srgbClr val="17375E"/>
                </a:solidFill>
                <a:latin typeface="Arial" charset="0"/>
              </a:rPr>
              <a:t> winners from USA and 8 from other countries.</a:t>
            </a:r>
          </a:p>
          <a:p>
            <a:pPr eaLnBrk="1" hangingPunct="1">
              <a:lnSpc>
                <a:spcPct val="80000"/>
              </a:lnSpc>
              <a:spcBef>
                <a:spcPct val="0"/>
              </a:spcBef>
              <a:buFontTx/>
              <a:buNone/>
            </a:pPr>
            <a:endParaRPr lang="ru-RU" altLang="ru-RU" sz="1800" smtClean="0">
              <a:solidFill>
                <a:srgbClr val="17375E"/>
              </a:solidFill>
              <a:latin typeface="Arial" charset="0"/>
            </a:endParaRPr>
          </a:p>
          <a:p>
            <a:pPr eaLnBrk="1" hangingPunct="1">
              <a:lnSpc>
                <a:spcPct val="80000"/>
              </a:lnSpc>
              <a:spcBef>
                <a:spcPct val="0"/>
              </a:spcBef>
              <a:buFontTx/>
              <a:buNone/>
            </a:pPr>
            <a:r>
              <a:rPr lang="en-GB" altLang="ru-RU" sz="1800" b="1" smtClean="0">
                <a:solidFill>
                  <a:srgbClr val="17375E"/>
                </a:solidFill>
                <a:latin typeface="Arial" charset="0"/>
              </a:rPr>
              <a:t>4th call (2013)</a:t>
            </a:r>
            <a:r>
              <a:rPr lang="ru-RU" altLang="ru-RU" sz="1800" b="1" smtClean="0">
                <a:solidFill>
                  <a:srgbClr val="17375E"/>
                </a:solidFill>
                <a:latin typeface="Arial" charset="0"/>
              </a:rPr>
              <a:t>: </a:t>
            </a:r>
            <a:r>
              <a:rPr lang="ru-RU" altLang="ru-RU" sz="1800" smtClean="0">
                <a:solidFill>
                  <a:srgbClr val="17375E"/>
                </a:solidFill>
                <a:latin typeface="Arial" charset="0"/>
              </a:rPr>
              <a:t>42 </a:t>
            </a:r>
            <a:r>
              <a:rPr lang="en-US" altLang="ru-RU" sz="1800" smtClean="0">
                <a:solidFill>
                  <a:srgbClr val="17375E"/>
                </a:solidFill>
                <a:latin typeface="Arial" charset="0"/>
              </a:rPr>
              <a:t>grant contracts were signed. Among the grantees 19 are Russian (including 11 double citizenships), 19 EU citizens, 2 winners from USA and 1 from Japan.</a:t>
            </a:r>
          </a:p>
          <a:p>
            <a:pPr eaLnBrk="1" hangingPunct="1">
              <a:lnSpc>
                <a:spcPct val="80000"/>
              </a:lnSpc>
              <a:spcBef>
                <a:spcPct val="0"/>
              </a:spcBef>
              <a:buFontTx/>
              <a:buNone/>
            </a:pPr>
            <a:endParaRPr lang="ru-RU" altLang="ru-RU" sz="1800" smtClean="0">
              <a:solidFill>
                <a:srgbClr val="17375E"/>
              </a:solidFill>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6"/>
          <p:cNvSpPr>
            <a:spLocks noChangeArrowheads="1"/>
          </p:cNvSpPr>
          <p:nvPr/>
        </p:nvSpPr>
        <p:spPr bwMode="auto">
          <a:xfrm>
            <a:off x="4071938" y="2174875"/>
            <a:ext cx="4964112" cy="4278313"/>
          </a:xfrm>
          <a:prstGeom prst="rect">
            <a:avLst/>
          </a:prstGeom>
          <a:noFill/>
          <a:ln>
            <a:noFill/>
          </a:ln>
          <a:effectLst/>
          <a:extLst/>
        </p:spPr>
        <p:txBody>
          <a:bodyPr anchor="ctr">
            <a:spAutoFit/>
          </a:bodyPr>
          <a:lstStyle/>
          <a:p>
            <a:pPr fontAlgn="auto">
              <a:spcBef>
                <a:spcPts val="0"/>
              </a:spcBef>
              <a:spcAft>
                <a:spcPts val="0"/>
              </a:spcAft>
              <a:defRPr/>
            </a:pPr>
            <a:r>
              <a:rPr lang="en-US" altLang="ru-RU" sz="2000" dirty="0">
                <a:solidFill>
                  <a:schemeClr val="tx2">
                    <a:lumMod val="75000"/>
                  </a:schemeClr>
                </a:solidFill>
                <a:latin typeface="Arial" panose="020B0604020202020204" pitchFamily="34" charset="0"/>
                <a:cs typeface="Arial" panose="020B0604020202020204" pitchFamily="34" charset="0"/>
              </a:rPr>
              <a:t>• </a:t>
            </a:r>
            <a:r>
              <a:rPr lang="en-US" altLang="ru-RU" dirty="0" err="1">
                <a:solidFill>
                  <a:schemeClr val="tx2">
                    <a:lumMod val="75000"/>
                  </a:schemeClr>
                </a:solidFill>
                <a:latin typeface="Arial" panose="020B0604020202020204" pitchFamily="34" charset="0"/>
                <a:cs typeface="Arial" panose="020B0604020202020204" pitchFamily="34" charset="0"/>
              </a:rPr>
              <a:t>Tokamak</a:t>
            </a:r>
            <a:r>
              <a:rPr lang="en-US" altLang="ru-RU" dirty="0">
                <a:solidFill>
                  <a:schemeClr val="tx2">
                    <a:lumMod val="75000"/>
                  </a:schemeClr>
                </a:solidFill>
                <a:latin typeface="Arial" panose="020B0604020202020204" pitchFamily="34" charset="0"/>
                <a:cs typeface="Arial" panose="020B0604020202020204" pitchFamily="34" charset="0"/>
              </a:rPr>
              <a:t> </a:t>
            </a:r>
            <a:r>
              <a:rPr lang="ru-RU" altLang="ru-RU" dirty="0">
                <a:solidFill>
                  <a:schemeClr val="tx2">
                    <a:lumMod val="75000"/>
                  </a:schemeClr>
                </a:solidFill>
                <a:latin typeface="Arial" panose="020B0604020202020204" pitchFamily="34" charset="0"/>
                <a:cs typeface="Arial" panose="020B0604020202020204" pitchFamily="34" charset="0"/>
              </a:rPr>
              <a:t>"</a:t>
            </a:r>
            <a:r>
              <a:rPr lang="en-US" altLang="ru-RU" dirty="0" err="1">
                <a:solidFill>
                  <a:schemeClr val="tx2">
                    <a:lumMod val="75000"/>
                  </a:schemeClr>
                </a:solidFill>
                <a:latin typeface="Arial" panose="020B0604020202020204" pitchFamily="34" charset="0"/>
                <a:cs typeface="Arial" panose="020B0604020202020204" pitchFamily="34" charset="0"/>
              </a:rPr>
              <a:t>Ignitor</a:t>
            </a:r>
            <a:r>
              <a:rPr lang="en-US" altLang="ru-RU" dirty="0">
                <a:solidFill>
                  <a:schemeClr val="tx2">
                    <a:lumMod val="75000"/>
                  </a:schemeClr>
                </a:solidFill>
                <a:latin typeface="Arial" panose="020B0604020202020204" pitchFamily="34" charset="0"/>
                <a:cs typeface="Arial" panose="020B0604020202020204" pitchFamily="34" charset="0"/>
              </a:rPr>
              <a:t> “</a:t>
            </a:r>
            <a:endParaRPr lang="ru-RU" altLang="ru-RU" dirty="0">
              <a:solidFill>
                <a:schemeClr val="tx2">
                  <a:lumMod val="75000"/>
                </a:schemeClr>
              </a:solidFill>
              <a:latin typeface="Arial" panose="020B0604020202020204" pitchFamily="34" charset="0"/>
              <a:cs typeface="Arial" panose="020B0604020202020204" pitchFamily="34" charset="0"/>
            </a:endParaRPr>
          </a:p>
          <a:p>
            <a:pPr fontAlgn="auto">
              <a:spcBef>
                <a:spcPts val="0"/>
              </a:spcBef>
              <a:spcAft>
                <a:spcPts val="0"/>
              </a:spcAft>
              <a:defRPr/>
            </a:pPr>
            <a:endParaRPr lang="ru-RU" altLang="ru-RU" dirty="0">
              <a:solidFill>
                <a:schemeClr val="tx2">
                  <a:lumMod val="75000"/>
                </a:schemeClr>
              </a:solidFill>
              <a:latin typeface="Arial" panose="020B0604020202020204" pitchFamily="34" charset="0"/>
              <a:cs typeface="Arial" panose="020B0604020202020204" pitchFamily="34" charset="0"/>
            </a:endParaRPr>
          </a:p>
          <a:p>
            <a:pPr fontAlgn="auto">
              <a:spcBef>
                <a:spcPts val="0"/>
              </a:spcBef>
              <a:spcAft>
                <a:spcPts val="0"/>
              </a:spcAft>
              <a:defRPr/>
            </a:pPr>
            <a:r>
              <a:rPr lang="en-US" altLang="ru-RU" dirty="0">
                <a:solidFill>
                  <a:schemeClr val="tx2">
                    <a:lumMod val="75000"/>
                  </a:schemeClr>
                </a:solidFill>
                <a:latin typeface="Arial" panose="020B0604020202020204" pitchFamily="34" charset="0"/>
                <a:cs typeface="Arial" panose="020B0604020202020204" pitchFamily="34" charset="0"/>
              </a:rPr>
              <a:t>• High flux research reactor, PIK complex</a:t>
            </a:r>
            <a:endParaRPr lang="ru-RU" altLang="ru-RU" dirty="0">
              <a:solidFill>
                <a:schemeClr val="tx2">
                  <a:lumMod val="75000"/>
                </a:schemeClr>
              </a:solidFill>
              <a:latin typeface="Arial" panose="020B0604020202020204" pitchFamily="34" charset="0"/>
              <a:cs typeface="Arial" panose="020B0604020202020204" pitchFamily="34" charset="0"/>
            </a:endParaRPr>
          </a:p>
          <a:p>
            <a:pPr fontAlgn="auto">
              <a:spcBef>
                <a:spcPts val="0"/>
              </a:spcBef>
              <a:spcAft>
                <a:spcPts val="0"/>
              </a:spcAft>
              <a:defRPr/>
            </a:pPr>
            <a:endParaRPr lang="ru-RU" altLang="ru-RU" dirty="0">
              <a:solidFill>
                <a:schemeClr val="tx2">
                  <a:lumMod val="75000"/>
                </a:schemeClr>
              </a:solidFill>
              <a:latin typeface="Arial" panose="020B0604020202020204" pitchFamily="34" charset="0"/>
              <a:cs typeface="Arial" panose="020B0604020202020204" pitchFamily="34" charset="0"/>
            </a:endParaRPr>
          </a:p>
          <a:p>
            <a:pPr fontAlgn="auto">
              <a:spcBef>
                <a:spcPts val="0"/>
              </a:spcBef>
              <a:spcAft>
                <a:spcPts val="0"/>
              </a:spcAft>
              <a:defRPr/>
            </a:pPr>
            <a:r>
              <a:rPr lang="en-US" altLang="ru-RU" dirty="0">
                <a:solidFill>
                  <a:schemeClr val="tx2">
                    <a:lumMod val="75000"/>
                  </a:schemeClr>
                </a:solidFill>
                <a:latin typeface="Arial" panose="020B0604020202020204" pitchFamily="34" charset="0"/>
                <a:cs typeface="Arial" panose="020B0604020202020204" pitchFamily="34" charset="0"/>
              </a:rPr>
              <a:t>• Special Synchrotron Radiation Source of the 4th generation, SSRS-4</a:t>
            </a:r>
            <a:endParaRPr lang="ru-RU" altLang="ru-RU" dirty="0">
              <a:solidFill>
                <a:schemeClr val="tx2">
                  <a:lumMod val="75000"/>
                </a:schemeClr>
              </a:solidFill>
              <a:latin typeface="Arial" panose="020B0604020202020204" pitchFamily="34" charset="0"/>
              <a:cs typeface="Arial" panose="020B0604020202020204" pitchFamily="34" charset="0"/>
            </a:endParaRPr>
          </a:p>
          <a:p>
            <a:pPr fontAlgn="auto">
              <a:spcBef>
                <a:spcPts val="0"/>
              </a:spcBef>
              <a:spcAft>
                <a:spcPts val="0"/>
              </a:spcAft>
              <a:defRPr/>
            </a:pPr>
            <a:endParaRPr lang="en-US" altLang="ru-RU" dirty="0">
              <a:solidFill>
                <a:schemeClr val="tx2">
                  <a:lumMod val="75000"/>
                </a:schemeClr>
              </a:solidFill>
              <a:latin typeface="Arial" panose="020B0604020202020204" pitchFamily="34" charset="0"/>
              <a:cs typeface="Arial" panose="020B0604020202020204" pitchFamily="34" charset="0"/>
            </a:endParaRPr>
          </a:p>
          <a:p>
            <a:pPr fontAlgn="auto">
              <a:spcBef>
                <a:spcPts val="0"/>
              </a:spcBef>
              <a:spcAft>
                <a:spcPts val="0"/>
              </a:spcAft>
              <a:defRPr/>
            </a:pPr>
            <a:r>
              <a:rPr lang="en-US" altLang="ru-RU" dirty="0">
                <a:solidFill>
                  <a:schemeClr val="tx2">
                    <a:lumMod val="75000"/>
                  </a:schemeClr>
                </a:solidFill>
                <a:latin typeface="Arial" panose="020B0604020202020204" pitchFamily="34" charset="0"/>
                <a:cs typeface="Arial" panose="020B0604020202020204" pitchFamily="34" charset="0"/>
              </a:rPr>
              <a:t>• Complex of Superconducting Rings for Heavy Ion Colliding Beams, NICA complex </a:t>
            </a:r>
            <a:endParaRPr lang="ru-RU" altLang="ru-RU" dirty="0">
              <a:solidFill>
                <a:schemeClr val="tx2">
                  <a:lumMod val="75000"/>
                </a:schemeClr>
              </a:solidFill>
              <a:latin typeface="Arial" panose="020B0604020202020204" pitchFamily="34" charset="0"/>
              <a:cs typeface="Arial" panose="020B0604020202020204" pitchFamily="34" charset="0"/>
            </a:endParaRPr>
          </a:p>
          <a:p>
            <a:pPr fontAlgn="auto">
              <a:spcBef>
                <a:spcPts val="0"/>
              </a:spcBef>
              <a:spcAft>
                <a:spcPts val="0"/>
              </a:spcAft>
              <a:defRPr/>
            </a:pPr>
            <a:endParaRPr lang="ru-RU" altLang="ru-RU" dirty="0">
              <a:solidFill>
                <a:schemeClr val="tx2">
                  <a:lumMod val="75000"/>
                </a:schemeClr>
              </a:solidFill>
              <a:latin typeface="Arial" panose="020B0604020202020204" pitchFamily="34" charset="0"/>
              <a:cs typeface="Arial" panose="020B0604020202020204" pitchFamily="34" charset="0"/>
            </a:endParaRPr>
          </a:p>
          <a:p>
            <a:pPr fontAlgn="auto">
              <a:spcBef>
                <a:spcPts val="0"/>
              </a:spcBef>
              <a:spcAft>
                <a:spcPts val="0"/>
              </a:spcAft>
              <a:defRPr/>
            </a:pPr>
            <a:r>
              <a:rPr lang="en-US" altLang="ru-RU" dirty="0">
                <a:solidFill>
                  <a:schemeClr val="tx2">
                    <a:lumMod val="75000"/>
                  </a:schemeClr>
                </a:solidFill>
                <a:latin typeface="Arial" panose="020B0604020202020204" pitchFamily="34" charset="0"/>
                <a:cs typeface="Arial" panose="020B0604020202020204" pitchFamily="34" charset="0"/>
              </a:rPr>
              <a:t>• </a:t>
            </a:r>
            <a:r>
              <a:rPr lang="en-US" altLang="ru-RU" dirty="0" err="1">
                <a:solidFill>
                  <a:schemeClr val="tx2">
                    <a:lumMod val="75000"/>
                  </a:schemeClr>
                </a:solidFill>
                <a:latin typeface="Arial" panose="020B0604020202020204" pitchFamily="34" charset="0"/>
                <a:cs typeface="Arial" panose="020B0604020202020204" pitchFamily="34" charset="0"/>
              </a:rPr>
              <a:t>eXawatt</a:t>
            </a:r>
            <a:r>
              <a:rPr lang="en-US" altLang="ru-RU" dirty="0">
                <a:solidFill>
                  <a:schemeClr val="tx2">
                    <a:lumMod val="75000"/>
                  </a:schemeClr>
                </a:solidFill>
                <a:latin typeface="Arial" panose="020B0604020202020204" pitchFamily="34" charset="0"/>
                <a:cs typeface="Arial" panose="020B0604020202020204" pitchFamily="34" charset="0"/>
              </a:rPr>
              <a:t> Center for Extreme Light Studies (XCELS)</a:t>
            </a:r>
            <a:endParaRPr lang="ru-RU" altLang="ru-RU" dirty="0">
              <a:solidFill>
                <a:schemeClr val="tx2">
                  <a:lumMod val="75000"/>
                </a:schemeClr>
              </a:solidFill>
              <a:latin typeface="Arial" panose="020B0604020202020204" pitchFamily="34" charset="0"/>
              <a:cs typeface="Arial" panose="020B0604020202020204" pitchFamily="34" charset="0"/>
            </a:endParaRPr>
          </a:p>
          <a:p>
            <a:pPr fontAlgn="auto">
              <a:spcBef>
                <a:spcPts val="0"/>
              </a:spcBef>
              <a:spcAft>
                <a:spcPts val="0"/>
              </a:spcAft>
              <a:defRPr/>
            </a:pPr>
            <a:endParaRPr lang="ru-RU" altLang="ru-RU" dirty="0">
              <a:solidFill>
                <a:schemeClr val="tx2">
                  <a:lumMod val="75000"/>
                </a:schemeClr>
              </a:solidFill>
              <a:latin typeface="Arial" panose="020B0604020202020204" pitchFamily="34" charset="0"/>
              <a:cs typeface="Arial" panose="020B0604020202020204" pitchFamily="34" charset="0"/>
            </a:endParaRPr>
          </a:p>
          <a:p>
            <a:pPr fontAlgn="auto">
              <a:spcBef>
                <a:spcPts val="0"/>
              </a:spcBef>
              <a:spcAft>
                <a:spcPts val="0"/>
              </a:spcAft>
              <a:defRPr/>
            </a:pPr>
            <a:r>
              <a:rPr lang="en-US" altLang="ru-RU" dirty="0">
                <a:solidFill>
                  <a:schemeClr val="tx2">
                    <a:lumMod val="75000"/>
                  </a:schemeClr>
                </a:solidFill>
                <a:latin typeface="Arial" panose="020B0604020202020204" pitchFamily="34" charset="0"/>
                <a:cs typeface="Arial" panose="020B0604020202020204" pitchFamily="34" charset="0"/>
              </a:rPr>
              <a:t>• Electron-Positron Collider (Super-Tau- Charm Factory)</a:t>
            </a:r>
          </a:p>
        </p:txBody>
      </p:sp>
      <p:sp>
        <p:nvSpPr>
          <p:cNvPr id="4" name="Rectangle 7"/>
          <p:cNvSpPr>
            <a:spLocks noChangeArrowheads="1"/>
          </p:cNvSpPr>
          <p:nvPr/>
        </p:nvSpPr>
        <p:spPr bwMode="auto">
          <a:xfrm>
            <a:off x="4071938" y="1476375"/>
            <a:ext cx="4821237" cy="646113"/>
          </a:xfrm>
          <a:prstGeom prst="rect">
            <a:avLst/>
          </a:prstGeom>
          <a:noFill/>
          <a:ln>
            <a:noFill/>
          </a:ln>
          <a:effectLst/>
          <a:extLst/>
        </p:spPr>
        <p:txBody>
          <a:bodyPr anchor="ctr">
            <a:spAutoFit/>
          </a:bodyPr>
          <a:lstStyle/>
          <a:p>
            <a:pPr fontAlgn="auto">
              <a:spcBef>
                <a:spcPts val="0"/>
              </a:spcBef>
              <a:spcAft>
                <a:spcPts val="0"/>
              </a:spcAft>
              <a:defRPr/>
            </a:pPr>
            <a:r>
              <a:rPr lang="en-US" altLang="ru-RU" b="1" dirty="0">
                <a:solidFill>
                  <a:schemeClr val="accent2">
                    <a:lumMod val="75000"/>
                  </a:schemeClr>
                </a:solidFill>
                <a:latin typeface="Arial" panose="020B0604020202020204" pitchFamily="34" charset="0"/>
                <a:cs typeface="Arial" panose="020B0604020202020204" pitchFamily="34" charset="0"/>
              </a:rPr>
              <a:t>Development of advanced research infrastructure in the Russian Federation</a:t>
            </a:r>
          </a:p>
        </p:txBody>
      </p:sp>
      <p:sp>
        <p:nvSpPr>
          <p:cNvPr id="41987" name="Rectangle 8"/>
          <p:cNvSpPr>
            <a:spLocks noChangeArrowheads="1"/>
          </p:cNvSpPr>
          <p:nvPr/>
        </p:nvSpPr>
        <p:spPr bwMode="auto">
          <a:xfrm>
            <a:off x="2484438" y="260350"/>
            <a:ext cx="6408737" cy="769938"/>
          </a:xfrm>
          <a:prstGeom prst="rect">
            <a:avLst/>
          </a:prstGeom>
          <a:noFill/>
          <a:ln w="9525">
            <a:noFill/>
            <a:miter lim="800000"/>
            <a:headEnd/>
            <a:tailEnd/>
          </a:ln>
        </p:spPr>
        <p:txBody>
          <a:bodyPr>
            <a:spAutoFit/>
          </a:bodyPr>
          <a:lstStyle/>
          <a:p>
            <a:pPr algn="r"/>
            <a:r>
              <a:rPr lang="en-US" altLang="ru-RU" sz="2200" b="1">
                <a:solidFill>
                  <a:srgbClr val="17375E"/>
                </a:solidFill>
                <a:cs typeface="Arial" charset="0"/>
              </a:rPr>
              <a:t>Russia’s involvement in the development of Mega-Science research infrastructure</a:t>
            </a:r>
            <a:endParaRPr lang="ru-RU" altLang="ru-RU" sz="2200" b="1">
              <a:solidFill>
                <a:srgbClr val="17375E"/>
              </a:solidFill>
              <a:cs typeface="Arial" charset="0"/>
            </a:endParaRPr>
          </a:p>
        </p:txBody>
      </p:sp>
      <p:sp>
        <p:nvSpPr>
          <p:cNvPr id="7" name="Rectangle 9"/>
          <p:cNvSpPr>
            <a:spLocks noChangeArrowheads="1"/>
          </p:cNvSpPr>
          <p:nvPr/>
        </p:nvSpPr>
        <p:spPr bwMode="auto">
          <a:xfrm>
            <a:off x="395288" y="2616200"/>
            <a:ext cx="3744912" cy="3168650"/>
          </a:xfrm>
          <a:prstGeom prst="rect">
            <a:avLst/>
          </a:prstGeom>
          <a:noFill/>
          <a:ln>
            <a:noFill/>
          </a:ln>
          <a:effectLst/>
          <a:extLst/>
        </p:spPr>
        <p:txBody>
          <a:bodyPr>
            <a:spAutoFit/>
          </a:bodyPr>
          <a:lstStyle/>
          <a:p>
            <a:pPr fontAlgn="auto">
              <a:spcBef>
                <a:spcPts val="0"/>
              </a:spcBef>
              <a:spcAft>
                <a:spcPts val="0"/>
              </a:spcAft>
              <a:defRPr/>
            </a:pPr>
            <a:r>
              <a:rPr lang="en-US" altLang="ru-RU" sz="2000" dirty="0">
                <a:latin typeface="Arial" panose="020B0604020202020204" pitchFamily="34" charset="0"/>
                <a:cs typeface="Arial" panose="020B0604020202020204" pitchFamily="34" charset="0"/>
              </a:rPr>
              <a:t>• </a:t>
            </a:r>
            <a:r>
              <a:rPr lang="en-US" altLang="ru-RU" dirty="0">
                <a:solidFill>
                  <a:schemeClr val="tx2">
                    <a:lumMod val="75000"/>
                  </a:schemeClr>
                </a:solidFill>
                <a:latin typeface="Arial" panose="020B0604020202020204" pitchFamily="34" charset="0"/>
                <a:cs typeface="Arial" panose="020B0604020202020204" pitchFamily="34" charset="0"/>
              </a:rPr>
              <a:t>The European X-ray Free Electron Laser (XFEL)</a:t>
            </a:r>
          </a:p>
          <a:p>
            <a:pPr fontAlgn="auto">
              <a:spcBef>
                <a:spcPts val="0"/>
              </a:spcBef>
              <a:spcAft>
                <a:spcPts val="0"/>
              </a:spcAft>
              <a:defRPr/>
            </a:pPr>
            <a:endParaRPr lang="ru-RU" altLang="ru-RU" dirty="0">
              <a:solidFill>
                <a:schemeClr val="tx2">
                  <a:lumMod val="75000"/>
                </a:schemeClr>
              </a:solidFill>
              <a:latin typeface="Arial" panose="020B0604020202020204" pitchFamily="34" charset="0"/>
              <a:cs typeface="Arial" panose="020B0604020202020204" pitchFamily="34" charset="0"/>
            </a:endParaRPr>
          </a:p>
          <a:p>
            <a:pPr fontAlgn="auto">
              <a:spcBef>
                <a:spcPts val="0"/>
              </a:spcBef>
              <a:spcAft>
                <a:spcPts val="0"/>
              </a:spcAft>
              <a:defRPr/>
            </a:pPr>
            <a:r>
              <a:rPr lang="en-US" altLang="ru-RU" dirty="0">
                <a:solidFill>
                  <a:schemeClr val="tx2">
                    <a:lumMod val="75000"/>
                  </a:schemeClr>
                </a:solidFill>
                <a:latin typeface="Arial" panose="020B0604020202020204" pitchFamily="34" charset="0"/>
                <a:cs typeface="Arial" panose="020B0604020202020204" pitchFamily="34" charset="0"/>
              </a:rPr>
              <a:t>• European Organization for Nuclear Research (CERN)</a:t>
            </a:r>
          </a:p>
          <a:p>
            <a:pPr fontAlgn="auto">
              <a:spcBef>
                <a:spcPts val="0"/>
              </a:spcBef>
              <a:spcAft>
                <a:spcPts val="0"/>
              </a:spcAft>
              <a:defRPr/>
            </a:pPr>
            <a:endParaRPr lang="ru-RU" altLang="ru-RU" dirty="0">
              <a:solidFill>
                <a:schemeClr val="tx2">
                  <a:lumMod val="75000"/>
                </a:schemeClr>
              </a:solidFill>
              <a:latin typeface="Arial" panose="020B0604020202020204" pitchFamily="34" charset="0"/>
              <a:cs typeface="Arial" panose="020B0604020202020204" pitchFamily="34" charset="0"/>
            </a:endParaRPr>
          </a:p>
          <a:p>
            <a:pPr fontAlgn="auto">
              <a:spcBef>
                <a:spcPts val="0"/>
              </a:spcBef>
              <a:spcAft>
                <a:spcPts val="0"/>
              </a:spcAft>
              <a:defRPr/>
            </a:pPr>
            <a:r>
              <a:rPr lang="en-US" altLang="ru-RU" dirty="0">
                <a:solidFill>
                  <a:schemeClr val="tx2">
                    <a:lumMod val="75000"/>
                  </a:schemeClr>
                </a:solidFill>
                <a:latin typeface="Arial" panose="020B0604020202020204" pitchFamily="34" charset="0"/>
                <a:cs typeface="Arial" panose="020B0604020202020204" pitchFamily="34" charset="0"/>
              </a:rPr>
              <a:t>• Facility for Antiproton and Ion Research (FAIR)</a:t>
            </a:r>
          </a:p>
          <a:p>
            <a:pPr fontAlgn="auto">
              <a:spcBef>
                <a:spcPts val="0"/>
              </a:spcBef>
              <a:spcAft>
                <a:spcPts val="0"/>
              </a:spcAft>
              <a:defRPr/>
            </a:pPr>
            <a:endParaRPr lang="ru-RU" altLang="ru-RU" dirty="0">
              <a:solidFill>
                <a:schemeClr val="tx2">
                  <a:lumMod val="75000"/>
                </a:schemeClr>
              </a:solidFill>
              <a:latin typeface="Arial" panose="020B0604020202020204" pitchFamily="34" charset="0"/>
              <a:cs typeface="Arial" panose="020B0604020202020204" pitchFamily="34" charset="0"/>
            </a:endParaRPr>
          </a:p>
          <a:p>
            <a:pPr fontAlgn="auto">
              <a:spcBef>
                <a:spcPts val="0"/>
              </a:spcBef>
              <a:spcAft>
                <a:spcPts val="0"/>
              </a:spcAft>
              <a:defRPr/>
            </a:pPr>
            <a:r>
              <a:rPr lang="en-US" altLang="ru-RU" dirty="0">
                <a:solidFill>
                  <a:schemeClr val="tx2">
                    <a:lumMod val="75000"/>
                  </a:schemeClr>
                </a:solidFill>
                <a:latin typeface="Arial" panose="020B0604020202020204" pitchFamily="34" charset="0"/>
                <a:cs typeface="Arial" panose="020B0604020202020204" pitchFamily="34" charset="0"/>
              </a:rPr>
              <a:t>• International Thermonuclear Experimental Reactor (ITER</a:t>
            </a:r>
            <a:r>
              <a:rPr lang="en-US" altLang="ru-RU" dirty="0">
                <a:latin typeface="Arial" panose="020B0604020202020204" pitchFamily="34" charset="0"/>
                <a:cs typeface="Arial" panose="020B0604020202020204" pitchFamily="34" charset="0"/>
              </a:rPr>
              <a:t>)</a:t>
            </a:r>
          </a:p>
        </p:txBody>
      </p:sp>
      <p:sp>
        <p:nvSpPr>
          <p:cNvPr id="2" name="Прямоугольник 1"/>
          <p:cNvSpPr/>
          <p:nvPr/>
        </p:nvSpPr>
        <p:spPr>
          <a:xfrm>
            <a:off x="285750" y="1558925"/>
            <a:ext cx="4029075" cy="646113"/>
          </a:xfrm>
          <a:prstGeom prst="rect">
            <a:avLst/>
          </a:prstGeom>
        </p:spPr>
        <p:txBody>
          <a:bodyPr>
            <a:spAutoFit/>
          </a:bodyPr>
          <a:lstStyle/>
          <a:p>
            <a:pPr fontAlgn="auto">
              <a:spcBef>
                <a:spcPts val="0"/>
              </a:spcBef>
              <a:spcAft>
                <a:spcPts val="0"/>
              </a:spcAft>
              <a:defRPr/>
            </a:pPr>
            <a:r>
              <a:rPr lang="en-US" altLang="ru-RU" b="1" dirty="0">
                <a:solidFill>
                  <a:schemeClr val="accent2">
                    <a:lumMod val="75000"/>
                  </a:schemeClr>
                </a:solidFill>
                <a:latin typeface="Arial" panose="020B0604020202020204" pitchFamily="34" charset="0"/>
                <a:cs typeface="Arial" panose="020B0604020202020204" pitchFamily="34" charset="0"/>
              </a:rPr>
              <a:t>Mega-Science</a:t>
            </a:r>
            <a:r>
              <a:rPr lang="en-US" altLang="ru-RU" sz="1600" b="1" dirty="0">
                <a:solidFill>
                  <a:schemeClr val="accent2">
                    <a:lumMod val="75000"/>
                  </a:schemeClr>
                </a:solidFill>
                <a:latin typeface="Arial" panose="020B0604020202020204" pitchFamily="34" charset="0"/>
                <a:cs typeface="Arial" panose="020B0604020202020204" pitchFamily="34" charset="0"/>
              </a:rPr>
              <a:t> </a:t>
            </a:r>
            <a:r>
              <a:rPr lang="en-US" altLang="ru-RU" b="1" dirty="0">
                <a:solidFill>
                  <a:schemeClr val="accent2">
                    <a:lumMod val="75000"/>
                  </a:schemeClr>
                </a:solidFill>
                <a:latin typeface="Arial" panose="020B0604020202020204" pitchFamily="34" charset="0"/>
                <a:cs typeface="Arial" panose="020B0604020202020204" pitchFamily="34" charset="0"/>
              </a:rPr>
              <a:t>research infrastructure</a:t>
            </a:r>
            <a:endParaRPr lang="ru-RU" b="1" dirty="0">
              <a:solidFill>
                <a:schemeClr val="accent2">
                  <a:lumMod val="75000"/>
                </a:schemeClr>
              </a:solidFill>
              <a:latin typeface="+mn-l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1939925" y="4437063"/>
            <a:ext cx="7019925" cy="400050"/>
          </a:xfrm>
          <a:prstGeom prst="rect">
            <a:avLst/>
          </a:prstGeom>
          <a:effectLst>
            <a:outerShdw blurRad="12700" dist="25400" dir="2400000" algn="tl" rotWithShape="0">
              <a:schemeClr val="bg1">
                <a:lumMod val="50000"/>
                <a:alpha val="20000"/>
              </a:schemeClr>
            </a:outerShdw>
          </a:effectLst>
        </p:spPr>
        <p:txBody>
          <a:bodyPr>
            <a:spAutoFit/>
          </a:bodyPr>
          <a:lstStyle/>
          <a:p>
            <a:pPr algn="r" fontAlgn="auto">
              <a:spcBef>
                <a:spcPts val="0"/>
              </a:spcBef>
              <a:spcAft>
                <a:spcPts val="0"/>
              </a:spcAft>
              <a:defRPr/>
            </a:pPr>
            <a:r>
              <a:rPr lang="en-US" sz="2000" i="1" dirty="0">
                <a:solidFill>
                  <a:schemeClr val="accent1">
                    <a:lumMod val="50000"/>
                  </a:schemeClr>
                </a:solidFill>
                <a:latin typeface="+mn-lt"/>
              </a:rPr>
              <a:t> </a:t>
            </a:r>
            <a:endParaRPr lang="ru-RU" sz="2000" i="1" dirty="0">
              <a:solidFill>
                <a:schemeClr val="accent1">
                  <a:lumMod val="50000"/>
                </a:schemeClr>
              </a:solidFill>
              <a:latin typeface="+mn-lt"/>
            </a:endParaRPr>
          </a:p>
        </p:txBody>
      </p:sp>
      <p:pic>
        <p:nvPicPr>
          <p:cNvPr id="43012" name="Picture 6"/>
          <p:cNvPicPr>
            <a:picLocks noChangeAspect="1" noChangeArrowheads="1"/>
          </p:cNvPicPr>
          <p:nvPr/>
        </p:nvPicPr>
        <p:blipFill>
          <a:blip r:embed="rId2"/>
          <a:srcRect/>
          <a:stretch>
            <a:fillRect/>
          </a:stretch>
        </p:blipFill>
        <p:spPr bwMode="auto">
          <a:xfrm>
            <a:off x="2597178" y="1071546"/>
            <a:ext cx="5975350" cy="2987675"/>
          </a:xfrm>
          <a:prstGeom prst="rect">
            <a:avLst/>
          </a:prstGeom>
          <a:noFill/>
          <a:ln w="9525">
            <a:noFill/>
            <a:miter lim="800000"/>
            <a:headEnd/>
            <a:tailEnd/>
          </a:ln>
        </p:spPr>
      </p:pic>
      <p:sp>
        <p:nvSpPr>
          <p:cNvPr id="4" name="TextBox 3"/>
          <p:cNvSpPr txBox="1"/>
          <p:nvPr/>
        </p:nvSpPr>
        <p:spPr>
          <a:xfrm>
            <a:off x="2786050" y="4857760"/>
            <a:ext cx="1214446" cy="369332"/>
          </a:xfrm>
          <a:prstGeom prst="rect">
            <a:avLst/>
          </a:prstGeom>
          <a:noFill/>
        </p:spPr>
        <p:txBody>
          <a:bodyPr wrap="square" rtlCol="0">
            <a:spAutoFit/>
          </a:bodyPr>
          <a:lstStyle/>
          <a:p>
            <a:endParaRPr lang="ru-RU"/>
          </a:p>
        </p:txBody>
      </p:sp>
      <p:sp>
        <p:nvSpPr>
          <p:cNvPr id="5" name="Прямоугольник 4"/>
          <p:cNvSpPr/>
          <p:nvPr/>
        </p:nvSpPr>
        <p:spPr>
          <a:xfrm>
            <a:off x="4257701" y="4497399"/>
            <a:ext cx="4029075" cy="523220"/>
          </a:xfrm>
          <a:prstGeom prst="rect">
            <a:avLst/>
          </a:prstGeom>
        </p:spPr>
        <p:txBody>
          <a:bodyPr>
            <a:spAutoFit/>
          </a:bodyPr>
          <a:lstStyle/>
          <a:p>
            <a:pPr fontAlgn="auto">
              <a:spcBef>
                <a:spcPts val="0"/>
              </a:spcBef>
              <a:spcAft>
                <a:spcPts val="0"/>
              </a:spcAft>
              <a:defRPr/>
            </a:pPr>
            <a:r>
              <a:rPr lang="en-US" altLang="ru-RU" sz="2800" b="1" dirty="0" smtClean="0">
                <a:solidFill>
                  <a:schemeClr val="accent2">
                    <a:lumMod val="75000"/>
                  </a:schemeClr>
                </a:solidFill>
                <a:latin typeface="Arial" panose="020B0604020202020204" pitchFamily="34" charset="0"/>
                <a:cs typeface="Arial" panose="020B0604020202020204" pitchFamily="34" charset="0"/>
              </a:rPr>
              <a:t>WHAT  NEXT</a:t>
            </a:r>
            <a:endParaRPr lang="ru-RU" sz="2800" b="1" dirty="0">
              <a:solidFill>
                <a:schemeClr val="accent2">
                  <a:lumMod val="75000"/>
                </a:schemeClr>
              </a:solidFill>
              <a:latin typeface="+mn-l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6846</TotalTime>
  <Words>763</Words>
  <Application>Microsoft Office PowerPoint</Application>
  <PresentationFormat>Экран (4:3)</PresentationFormat>
  <Paragraphs>78</Paragraphs>
  <Slides>8</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8</vt:i4>
      </vt:variant>
    </vt:vector>
  </HeadingPairs>
  <TitlesOfParts>
    <vt:vector size="10" baseType="lpstr">
      <vt:lpstr>Тема Office</vt:lpstr>
      <vt:lpstr>Диаграмма</vt:lpstr>
      <vt:lpstr>Слайд 1</vt:lpstr>
      <vt:lpstr>Слайд 2</vt:lpstr>
      <vt:lpstr>Слайд 3</vt:lpstr>
      <vt:lpstr>Слайд 4</vt:lpstr>
      <vt:lpstr>Implementation of international coordinated calls in the priority areas by the Ministry of Education and Science of the Russian Federation  in 2007-2013</vt:lpstr>
      <vt:lpstr> Awardees of Russian Mega-grants  (Decree No.220 “On the Measures Aimed to Attract Leading Scientists to the Russian Establishments of Higher Professional Education, Scientific Institutions of the State Science Academies and State Research Centers of the Russian Federation”)</vt:lpstr>
      <vt:lpstr>Слайд 7</vt:lpstr>
      <vt:lpstr>Слайд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Сергей Матвеев</dc:creator>
  <cp:lastModifiedBy>Огородова Л.М.</cp:lastModifiedBy>
  <cp:revision>238</cp:revision>
  <cp:lastPrinted>2014-02-27T06:40:04Z</cp:lastPrinted>
  <dcterms:created xsi:type="dcterms:W3CDTF">2012-10-16T08:25:22Z</dcterms:created>
  <dcterms:modified xsi:type="dcterms:W3CDTF">2014-03-03T05:24:03Z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0x010100A0537C3432FA1C4886354F16EFEDBC66</vt:lpwstr>
  </property>
</Properties>
</file>